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7792"/>
    <a:srgbClr val="308B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66" d="100"/>
          <a:sy n="66" d="100"/>
        </p:scale>
        <p:origin x="329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A97B-BE59-4A86-9993-63008025DE2D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2B46D-7274-4498-9EE6-C55F350CF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4002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A97B-BE59-4A86-9993-63008025DE2D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2B46D-7274-4498-9EE6-C55F350CF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8799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A97B-BE59-4A86-9993-63008025DE2D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2B46D-7274-4498-9EE6-C55F350CF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1895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A97B-BE59-4A86-9993-63008025DE2D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2B46D-7274-4498-9EE6-C55F350CF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1608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A97B-BE59-4A86-9993-63008025DE2D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2B46D-7274-4498-9EE6-C55F350CF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84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A97B-BE59-4A86-9993-63008025DE2D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2B46D-7274-4498-9EE6-C55F350CF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8468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A97B-BE59-4A86-9993-63008025DE2D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2B46D-7274-4498-9EE6-C55F350CF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4650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A97B-BE59-4A86-9993-63008025DE2D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2B46D-7274-4498-9EE6-C55F350CF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5338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A97B-BE59-4A86-9993-63008025DE2D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2B46D-7274-4498-9EE6-C55F350CF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0139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A97B-BE59-4A86-9993-63008025DE2D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2B46D-7274-4498-9EE6-C55F350CF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0532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A97B-BE59-4A86-9993-63008025DE2D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2B46D-7274-4498-9EE6-C55F350CF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5187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FA97B-BE59-4A86-9993-63008025DE2D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2B46D-7274-4498-9EE6-C55F350CF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9744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35D09536-4C90-4F96-927F-BCA22CB4D79A}"/>
              </a:ext>
            </a:extLst>
          </p:cNvPr>
          <p:cNvSpPr/>
          <p:nvPr/>
        </p:nvSpPr>
        <p:spPr>
          <a:xfrm>
            <a:off x="527307" y="1629847"/>
            <a:ext cx="5625298" cy="9255248"/>
          </a:xfrm>
          <a:prstGeom prst="rect">
            <a:avLst/>
          </a:prstGeom>
          <a:solidFill>
            <a:schemeClr val="bg1"/>
          </a:solidFill>
          <a:ln w="3175">
            <a:gradFill>
              <a:gsLst>
                <a:gs pos="100000">
                  <a:schemeClr val="bg1">
                    <a:lumMod val="65000"/>
                  </a:schemeClr>
                </a:gs>
                <a:gs pos="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0" lang="en-US" altLang="ko-KR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바른고딕" panose="020B0603020101020101" pitchFamily="50" charset="-127"/>
                <a:ea typeface="나눔바른고딕" panose="020B0603020101020101" pitchFamily="50" charset="-127"/>
                <a:cs typeface="+mn-cs"/>
              </a:rPr>
              <a:t>2024</a:t>
            </a:r>
            <a:r>
              <a:rPr kumimoji="0" lang="ko-KR" alt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바른고딕" panose="020B0603020101020101" pitchFamily="50" charset="-127"/>
                <a:ea typeface="나눔바른고딕" panose="020B0603020101020101" pitchFamily="50" charset="-127"/>
                <a:cs typeface="+mn-cs"/>
              </a:rPr>
              <a:t>년 </a:t>
            </a:r>
            <a:r>
              <a:rPr kumimoji="0" lang="en-US" altLang="ko-KR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바른고딕" panose="020B0603020101020101" pitchFamily="50" charset="-127"/>
                <a:ea typeface="나눔바른고딕" panose="020B0603020101020101" pitchFamily="50" charset="-127"/>
                <a:cs typeface="+mn-cs"/>
              </a:rPr>
              <a:t>12</a:t>
            </a:r>
            <a:r>
              <a:rPr kumimoji="0" lang="ko-KR" alt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바른고딕" panose="020B0603020101020101" pitchFamily="50" charset="-127"/>
                <a:ea typeface="나눔바른고딕" panose="020B0603020101020101" pitchFamily="50" charset="-127"/>
                <a:cs typeface="+mn-cs"/>
              </a:rPr>
              <a:t>월 </a:t>
            </a:r>
            <a:r>
              <a:rPr kumimoji="0" lang="en-US" altLang="ko-KR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바른고딕" panose="020B0603020101020101" pitchFamily="50" charset="-127"/>
                <a:ea typeface="나눔바른고딕" panose="020B0603020101020101" pitchFamily="50" charset="-127"/>
                <a:cs typeface="+mn-cs"/>
              </a:rPr>
              <a:t>27</a:t>
            </a:r>
            <a:r>
              <a:rPr kumimoji="0" lang="ko-KR" alt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바른고딕" panose="020B0603020101020101" pitchFamily="50" charset="-127"/>
                <a:ea typeface="나눔바른고딕" panose="020B0603020101020101" pitchFamily="50" charset="-127"/>
                <a:cs typeface="+mn-cs"/>
              </a:rPr>
              <a:t>일</a:t>
            </a:r>
            <a:r>
              <a:rPr kumimoji="0" lang="en-US" altLang="ko-KR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바른고딕" panose="020B0603020101020101" pitchFamily="50" charset="-127"/>
                <a:ea typeface="나눔바른고딕" panose="020B0603020101020101" pitchFamily="50" charset="-127"/>
                <a:cs typeface="+mn-cs"/>
              </a:rPr>
              <a:t>(</a:t>
            </a:r>
            <a:r>
              <a:rPr kumimoji="0" lang="ko-KR" alt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바른고딕" panose="020B0603020101020101" pitchFamily="50" charset="-127"/>
                <a:ea typeface="나눔바른고딕" panose="020B0603020101020101" pitchFamily="50" charset="-127"/>
                <a:cs typeface="+mn-cs"/>
              </a:rPr>
              <a:t>금</a:t>
            </a:r>
            <a:r>
              <a:rPr kumimoji="0" lang="en-US" altLang="ko-KR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바른고딕" panose="020B0603020101020101" pitchFamily="50" charset="-127"/>
                <a:ea typeface="나눔바른고딕" panose="020B0603020101020101" pitchFamily="50" charset="-127"/>
                <a:cs typeface="+mn-cs"/>
              </a:rPr>
              <a:t>) ~ 2025</a:t>
            </a:r>
            <a:r>
              <a:rPr kumimoji="0" lang="ko-KR" alt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바른고딕" panose="020B0603020101020101" pitchFamily="50" charset="-127"/>
                <a:ea typeface="나눔바른고딕" panose="020B0603020101020101" pitchFamily="50" charset="-127"/>
                <a:cs typeface="+mn-cs"/>
              </a:rPr>
              <a:t>년 </a:t>
            </a:r>
            <a:r>
              <a:rPr kumimoji="0" lang="en-US" altLang="ko-KR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바른고딕" panose="020B0603020101020101" pitchFamily="50" charset="-127"/>
                <a:ea typeface="나눔바른고딕" panose="020B0603020101020101" pitchFamily="50" charset="-127"/>
                <a:cs typeface="+mn-cs"/>
              </a:rPr>
              <a:t>9</a:t>
            </a:r>
            <a:r>
              <a:rPr kumimoji="0" lang="ko-KR" alt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바른고딕" panose="020B0603020101020101" pitchFamily="50" charset="-127"/>
                <a:ea typeface="나눔바른고딕" panose="020B0603020101020101" pitchFamily="50" charset="-127"/>
                <a:cs typeface="+mn-cs"/>
              </a:rPr>
              <a:t>월 </a:t>
            </a:r>
            <a:r>
              <a:rPr kumimoji="0" lang="en-US" altLang="ko-KR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바른고딕" panose="020B0603020101020101" pitchFamily="50" charset="-127"/>
                <a:ea typeface="나눔바른고딕" panose="020B0603020101020101" pitchFamily="50" charset="-127"/>
                <a:cs typeface="+mn-cs"/>
              </a:rPr>
              <a:t>30</a:t>
            </a:r>
            <a:r>
              <a:rPr kumimoji="0" lang="ko-KR" alt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바른고딕" panose="020B0603020101020101" pitchFamily="50" charset="-127"/>
                <a:ea typeface="나눔바른고딕" panose="020B0603020101020101" pitchFamily="50" charset="-127"/>
                <a:cs typeface="+mn-cs"/>
              </a:rPr>
              <a:t>일</a:t>
            </a:r>
            <a:r>
              <a:rPr kumimoji="0" lang="en-US" altLang="ko-KR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바른고딕" panose="020B0603020101020101" pitchFamily="50" charset="-127"/>
                <a:ea typeface="나눔바른고딕" panose="020B0603020101020101" pitchFamily="50" charset="-127"/>
                <a:cs typeface="+mn-cs"/>
              </a:rPr>
              <a:t>(</a:t>
            </a:r>
            <a:r>
              <a:rPr kumimoji="0" lang="ko-KR" alt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바른고딕" panose="020B0603020101020101" pitchFamily="50" charset="-127"/>
                <a:ea typeface="나눔바른고딕" panose="020B0603020101020101" pitchFamily="50" charset="-127"/>
                <a:cs typeface="+mn-cs"/>
              </a:rPr>
              <a:t>화</a:t>
            </a:r>
            <a:r>
              <a:rPr kumimoji="0" lang="en-US" altLang="ko-KR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바른고딕" panose="020B0603020101020101" pitchFamily="50" charset="-127"/>
                <a:ea typeface="나눔바른고딕" panose="020B0603020101020101" pitchFamily="50" charset="-127"/>
                <a:cs typeface="+mn-cs"/>
              </a:rPr>
              <a:t>)</a:t>
            </a:r>
            <a:endParaRPr lang="ko-KR" altLang="en-US">
              <a:solidFill>
                <a:prstClr val="white"/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4B2365DE-3011-4F78-804F-53AB9CA3A50F}"/>
              </a:ext>
            </a:extLst>
          </p:cNvPr>
          <p:cNvGrpSpPr/>
          <p:nvPr/>
        </p:nvGrpSpPr>
        <p:grpSpPr>
          <a:xfrm>
            <a:off x="598475" y="1531165"/>
            <a:ext cx="5348270" cy="989782"/>
            <a:chOff x="273576" y="1325439"/>
            <a:chExt cx="2576780" cy="434031"/>
          </a:xfrm>
        </p:grpSpPr>
        <p:sp>
          <p:nvSpPr>
            <p:cNvPr id="6" name="사다리꼴 5">
              <a:extLst>
                <a:ext uri="{FF2B5EF4-FFF2-40B4-BE49-F238E27FC236}">
                  <a16:creationId xmlns:a16="http://schemas.microsoft.com/office/drawing/2014/main" id="{D5D3C961-1EE9-4CBD-A7C0-C4CFA26F07E4}"/>
                </a:ext>
              </a:extLst>
            </p:cNvPr>
            <p:cNvSpPr/>
            <p:nvPr/>
          </p:nvSpPr>
          <p:spPr>
            <a:xfrm>
              <a:off x="273576" y="1325439"/>
              <a:ext cx="2576780" cy="107679"/>
            </a:xfrm>
            <a:prstGeom prst="trapezoid">
              <a:avLst>
                <a:gd name="adj" fmla="val 33846"/>
              </a:avLst>
            </a:prstGeom>
            <a:solidFill>
              <a:srgbClr val="1158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>
                <a:solidFill>
                  <a:prstClr val="white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endParaRPr>
            </a:p>
          </p:txBody>
        </p:sp>
        <p:sp>
          <p:nvSpPr>
            <p:cNvPr id="7" name="사다리꼴 6">
              <a:extLst>
                <a:ext uri="{FF2B5EF4-FFF2-40B4-BE49-F238E27FC236}">
                  <a16:creationId xmlns:a16="http://schemas.microsoft.com/office/drawing/2014/main" id="{AF47D617-0021-472A-A266-2216E4391E34}"/>
                </a:ext>
              </a:extLst>
            </p:cNvPr>
            <p:cNvSpPr/>
            <p:nvPr/>
          </p:nvSpPr>
          <p:spPr>
            <a:xfrm rot="10800000">
              <a:off x="309083" y="1327422"/>
              <a:ext cx="2500791" cy="432048"/>
            </a:xfrm>
            <a:prstGeom prst="trapezoid">
              <a:avLst/>
            </a:prstGeom>
            <a:solidFill>
              <a:srgbClr val="16779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>
                <a:solidFill>
                  <a:prstClr val="white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endParaRPr>
            </a:p>
          </p:txBody>
        </p:sp>
      </p:grpSp>
      <p:grpSp>
        <p:nvGrpSpPr>
          <p:cNvPr id="8" name="그룹 7">
            <a:extLst>
              <a:ext uri="{FF2B5EF4-FFF2-40B4-BE49-F238E27FC236}">
                <a16:creationId xmlns:a16="http://schemas.microsoft.com/office/drawing/2014/main" id="{C688AE5E-F79D-4F9A-A32F-C6D10B268C74}"/>
              </a:ext>
            </a:extLst>
          </p:cNvPr>
          <p:cNvGrpSpPr/>
          <p:nvPr/>
        </p:nvGrpSpPr>
        <p:grpSpPr>
          <a:xfrm>
            <a:off x="598477" y="2928513"/>
            <a:ext cx="5509558" cy="447024"/>
            <a:chOff x="229040" y="1844824"/>
            <a:chExt cx="2830792" cy="288032"/>
          </a:xfrm>
        </p:grpSpPr>
        <p:cxnSp>
          <p:nvCxnSpPr>
            <p:cNvPr id="9" name="직선 연결선 8">
              <a:extLst>
                <a:ext uri="{FF2B5EF4-FFF2-40B4-BE49-F238E27FC236}">
                  <a16:creationId xmlns:a16="http://schemas.microsoft.com/office/drawing/2014/main" id="{F4435328-4914-43EB-A756-6D4CC0FEF4BC}"/>
                </a:ext>
              </a:extLst>
            </p:cNvPr>
            <p:cNvCxnSpPr/>
            <p:nvPr/>
          </p:nvCxnSpPr>
          <p:spPr>
            <a:xfrm>
              <a:off x="702596" y="1988840"/>
              <a:ext cx="2357236" cy="0"/>
            </a:xfrm>
            <a:prstGeom prst="line">
              <a:avLst/>
            </a:prstGeom>
            <a:ln w="3175">
              <a:solidFill>
                <a:srgbClr val="13687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모서리가 둥근 직사각형 22">
              <a:extLst>
                <a:ext uri="{FF2B5EF4-FFF2-40B4-BE49-F238E27FC236}">
                  <a16:creationId xmlns:a16="http://schemas.microsoft.com/office/drawing/2014/main" id="{93077D99-C1E4-44F3-AD13-BB2F2BBA7AAE}"/>
                </a:ext>
              </a:extLst>
            </p:cNvPr>
            <p:cNvSpPr/>
            <p:nvPr/>
          </p:nvSpPr>
          <p:spPr>
            <a:xfrm>
              <a:off x="229040" y="1844824"/>
              <a:ext cx="1311526" cy="288032"/>
            </a:xfrm>
            <a:prstGeom prst="roundRect">
              <a:avLst>
                <a:gd name="adj" fmla="val 50000"/>
              </a:avLst>
            </a:prstGeom>
            <a:solidFill>
              <a:srgbClr val="1368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400" kern="0" spc="0">
                  <a:solidFill>
                    <a:schemeClr val="bg1"/>
                  </a:solidFill>
                  <a:effectLst/>
                  <a:latin typeface="나눔바른고딕" panose="020B0603020101020101" pitchFamily="50" charset="-127"/>
                  <a:ea typeface="나눔바른고딕" panose="020B0603020101020101" pitchFamily="50" charset="-127"/>
                </a:rPr>
                <a:t>「</a:t>
              </a:r>
              <a:r>
                <a:rPr lang="en-US" altLang="ko-KR" sz="1400" b="1">
                  <a:gradFill>
                    <a:gsLst>
                      <a:gs pos="0">
                        <a:prstClr val="white"/>
                      </a:gs>
                      <a:gs pos="50000">
                        <a:prstClr val="white"/>
                      </a:gs>
                    </a:gsLst>
                    <a:lin ang="5400000" scaled="0"/>
                  </a:gradFill>
                  <a:latin typeface="나눔바른고딕" panose="020B0603020101020101" pitchFamily="50" charset="-127"/>
                  <a:ea typeface="나눔바른고딕" panose="020B0603020101020101" pitchFamily="50" charset="-127"/>
                </a:rPr>
                <a:t>20</a:t>
              </a:r>
              <a:r>
                <a:rPr lang="ko-KR" altLang="en-US" sz="1400" b="1">
                  <a:gradFill>
                    <a:gsLst>
                      <a:gs pos="0">
                        <a:prstClr val="white"/>
                      </a:gs>
                      <a:gs pos="50000">
                        <a:prstClr val="white"/>
                      </a:gs>
                    </a:gsLst>
                    <a:lin ang="5400000" scaled="0"/>
                  </a:gradFill>
                  <a:latin typeface="나눔바른고딕" panose="020B0603020101020101" pitchFamily="50" charset="-127"/>
                  <a:ea typeface="나눔바른고딕" panose="020B0603020101020101" pitchFamily="50" charset="-127"/>
                </a:rPr>
                <a:t>세 검사 후 입영</a:t>
              </a:r>
              <a:r>
                <a:rPr lang="ko-KR" altLang="en-US" sz="1400" kern="0" spc="0">
                  <a:solidFill>
                    <a:schemeClr val="bg1"/>
                  </a:solidFill>
                  <a:effectLst/>
                  <a:latin typeface="나눔바른고딕" panose="020B0603020101020101" pitchFamily="50" charset="-127"/>
                  <a:ea typeface="나눔바른고딕" panose="020B0603020101020101" pitchFamily="50" charset="-127"/>
                </a:rPr>
                <a:t>」</a:t>
              </a:r>
              <a:r>
                <a:rPr lang="ko-KR" altLang="en-US" sz="1400" b="1">
                  <a:gradFill>
                    <a:gsLst>
                      <a:gs pos="0">
                        <a:prstClr val="white"/>
                      </a:gs>
                      <a:gs pos="50000">
                        <a:prstClr val="white"/>
                      </a:gs>
                    </a:gsLst>
                    <a:lin ang="5400000" scaled="0"/>
                  </a:gradFill>
                  <a:latin typeface="나눔바른고딕" panose="020B0603020101020101" pitchFamily="50" charset="-127"/>
                  <a:ea typeface="나눔바른고딕" panose="020B0603020101020101" pitchFamily="50" charset="-127"/>
                </a:rPr>
                <a:t>이란</a:t>
              </a:r>
              <a:r>
                <a:rPr lang="en-US" altLang="ko-KR" sz="1400" b="1">
                  <a:gradFill>
                    <a:gsLst>
                      <a:gs pos="0">
                        <a:prstClr val="white"/>
                      </a:gs>
                      <a:gs pos="50000">
                        <a:prstClr val="white"/>
                      </a:gs>
                    </a:gsLst>
                    <a:lin ang="5400000" scaled="0"/>
                  </a:gradFill>
                  <a:latin typeface="나눔바른고딕" panose="020B0603020101020101" pitchFamily="50" charset="-127"/>
                  <a:ea typeface="나눔바른고딕" panose="020B0603020101020101" pitchFamily="50" charset="-127"/>
                </a:rPr>
                <a:t>?</a:t>
              </a:r>
              <a:endParaRPr lang="ko-KR" altLang="en-US" sz="1400" kern="0" spc="0">
                <a:solidFill>
                  <a:schemeClr val="bg1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5FB1524C-E27D-4C42-A235-3FF503D97663}"/>
              </a:ext>
            </a:extLst>
          </p:cNvPr>
          <p:cNvSpPr txBox="1"/>
          <p:nvPr/>
        </p:nvSpPr>
        <p:spPr>
          <a:xfrm>
            <a:off x="603630" y="6914879"/>
            <a:ext cx="546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gradFill>
                  <a:gsLst>
                    <a:gs pos="0">
                      <a:prstClr val="white"/>
                    </a:gs>
                    <a:gs pos="50000">
                      <a:prstClr val="white"/>
                    </a:gs>
                  </a:gsLst>
                  <a:lin ang="5400000" scaled="0"/>
                </a:gra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지역 농산물 활용 수익모델 성공사례</a:t>
            </a:r>
            <a:r>
              <a:rPr lang="en-US" altLang="ko-KR" sz="1200" b="1" dirty="0">
                <a:gradFill>
                  <a:gsLst>
                    <a:gs pos="0">
                      <a:prstClr val="white"/>
                    </a:gs>
                    <a:gs pos="50000">
                      <a:prstClr val="white"/>
                    </a:gs>
                  </a:gsLst>
                  <a:lin ang="5400000" scaled="0"/>
                </a:gra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(</a:t>
            </a:r>
            <a:r>
              <a:rPr lang="ko-KR" altLang="en-US" sz="1200" b="1" dirty="0">
                <a:gradFill>
                  <a:gsLst>
                    <a:gs pos="0">
                      <a:prstClr val="white"/>
                    </a:gs>
                    <a:gs pos="50000">
                      <a:prstClr val="white"/>
                    </a:gs>
                  </a:gsLst>
                  <a:lin ang="5400000" scaled="0"/>
                </a:gra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홍천</a:t>
            </a:r>
            <a:r>
              <a:rPr lang="en-US" altLang="ko-KR" sz="1200" b="1" dirty="0">
                <a:gradFill>
                  <a:gsLst>
                    <a:gs pos="0">
                      <a:prstClr val="white"/>
                    </a:gs>
                    <a:gs pos="50000">
                      <a:prstClr val="white"/>
                    </a:gs>
                  </a:gsLst>
                  <a:lin ang="5400000" scaled="0"/>
                </a:gra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)</a:t>
            </a:r>
            <a:endParaRPr lang="ko-KR" altLang="en-US" sz="1200" b="1" dirty="0">
              <a:gradFill>
                <a:gsLst>
                  <a:gs pos="0">
                    <a:prstClr val="white"/>
                  </a:gs>
                  <a:gs pos="50000">
                    <a:prstClr val="white"/>
                  </a:gs>
                </a:gsLst>
                <a:lin ang="5400000" scaled="0"/>
              </a:gra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grpSp>
        <p:nvGrpSpPr>
          <p:cNvPr id="16" name="그룹 15">
            <a:extLst>
              <a:ext uri="{FF2B5EF4-FFF2-40B4-BE49-F238E27FC236}">
                <a16:creationId xmlns:a16="http://schemas.microsoft.com/office/drawing/2014/main" id="{682C66E1-C5D5-4B77-BC82-5265A6A6B569}"/>
              </a:ext>
            </a:extLst>
          </p:cNvPr>
          <p:cNvGrpSpPr/>
          <p:nvPr/>
        </p:nvGrpSpPr>
        <p:grpSpPr>
          <a:xfrm>
            <a:off x="598475" y="6301650"/>
            <a:ext cx="5509560" cy="447024"/>
            <a:chOff x="229039" y="1844824"/>
            <a:chExt cx="2830793" cy="288032"/>
          </a:xfrm>
        </p:grpSpPr>
        <p:cxnSp>
          <p:nvCxnSpPr>
            <p:cNvPr id="17" name="직선 연결선 16">
              <a:extLst>
                <a:ext uri="{FF2B5EF4-FFF2-40B4-BE49-F238E27FC236}">
                  <a16:creationId xmlns:a16="http://schemas.microsoft.com/office/drawing/2014/main" id="{EE0026B3-ECA7-4EDD-B48E-1913A67B8021}"/>
                </a:ext>
              </a:extLst>
            </p:cNvPr>
            <p:cNvCxnSpPr/>
            <p:nvPr/>
          </p:nvCxnSpPr>
          <p:spPr>
            <a:xfrm>
              <a:off x="702596" y="1988840"/>
              <a:ext cx="2357236" cy="0"/>
            </a:xfrm>
            <a:prstGeom prst="line">
              <a:avLst/>
            </a:prstGeom>
            <a:ln w="3175">
              <a:solidFill>
                <a:srgbClr val="13687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모서리가 둥근 직사각형 22">
              <a:extLst>
                <a:ext uri="{FF2B5EF4-FFF2-40B4-BE49-F238E27FC236}">
                  <a16:creationId xmlns:a16="http://schemas.microsoft.com/office/drawing/2014/main" id="{2E2C734D-C5DE-46BE-B531-28E6583C7F35}"/>
                </a:ext>
              </a:extLst>
            </p:cNvPr>
            <p:cNvSpPr/>
            <p:nvPr/>
          </p:nvSpPr>
          <p:spPr>
            <a:xfrm>
              <a:off x="229039" y="1844824"/>
              <a:ext cx="850685" cy="288032"/>
            </a:xfrm>
            <a:prstGeom prst="roundRect">
              <a:avLst>
                <a:gd name="adj" fmla="val 50000"/>
              </a:avLst>
            </a:prstGeom>
            <a:solidFill>
              <a:srgbClr val="1368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400" b="1">
                  <a:gradFill>
                    <a:gsLst>
                      <a:gs pos="0">
                        <a:prstClr val="white"/>
                      </a:gs>
                      <a:gs pos="50000">
                        <a:prstClr val="white"/>
                      </a:gs>
                    </a:gsLst>
                    <a:lin ang="5400000" scaled="0"/>
                  </a:gradFill>
                  <a:latin typeface="나눔바른고딕" panose="020B0603020101020101" pitchFamily="50" charset="-127"/>
                  <a:ea typeface="나눔바른고딕" panose="020B0603020101020101" pitchFamily="50" charset="-127"/>
                </a:rPr>
                <a:t>신청방법</a:t>
              </a:r>
              <a:endParaRPr lang="ko-KR" altLang="en-US" sz="1400" b="1" dirty="0">
                <a:gradFill>
                  <a:gsLst>
                    <a:gs pos="0">
                      <a:prstClr val="white"/>
                    </a:gs>
                    <a:gs pos="50000">
                      <a:prstClr val="white"/>
                    </a:gs>
                  </a:gsLst>
                  <a:lin ang="5400000" scaled="0"/>
                </a:gradFill>
                <a:latin typeface="나눔바른고딕" panose="020B0603020101020101" pitchFamily="50" charset="-127"/>
                <a:ea typeface="나눔바른고딕" panose="020B0603020101020101" pitchFamily="50" charset="-127"/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26580692-2170-492B-9F42-0C9B96276C55}"/>
              </a:ext>
            </a:extLst>
          </p:cNvPr>
          <p:cNvSpPr txBox="1"/>
          <p:nvPr/>
        </p:nvSpPr>
        <p:spPr>
          <a:xfrm>
            <a:off x="710272" y="6853232"/>
            <a:ext cx="5356958" cy="1177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127000" indent="-457200" algn="l" fontAlgn="base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∙ 병무청 누리집</a:t>
            </a:r>
            <a:r>
              <a:rPr lang="en-US" altLang="ko-KR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→ </a:t>
            </a: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민원신청 → 병역판정검사 → 「</a:t>
            </a:r>
            <a:r>
              <a:rPr lang="en-US" altLang="ko-KR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20</a:t>
            </a: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세 검사 후 입영」 신청</a:t>
            </a:r>
            <a:endParaRPr lang="en-US" altLang="ko-KR" sz="1200" kern="0" spc="0">
              <a:solidFill>
                <a:srgbClr val="000000"/>
              </a:solidFill>
              <a:effectLst/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  <a:p>
            <a:pPr marL="457200" marR="127000" indent="-457200" fontAlgn="base">
              <a:lnSpc>
                <a:spcPct val="150000"/>
              </a:lnSpc>
            </a:pP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∙ 병무청 누리집 </a:t>
            </a:r>
            <a:r>
              <a:rPr lang="en-US" altLang="ko-KR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: www.mma.go.kr</a:t>
            </a:r>
            <a:endParaRPr lang="ko-KR" altLang="en-US" sz="1200" kern="0" spc="0">
              <a:solidFill>
                <a:srgbClr val="000000"/>
              </a:solidFill>
              <a:effectLst/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  <a:p>
            <a:pPr marL="457200" marR="127000" indent="-457200" algn="l" fontAlgn="base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∙ 병무청 앱에서도 간편 신청 가능</a:t>
            </a:r>
            <a:endParaRPr lang="en-US" altLang="ko-KR" sz="1200" kern="0" spc="0">
              <a:solidFill>
                <a:srgbClr val="000000"/>
              </a:solidFill>
              <a:effectLst/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  <a:p>
            <a:pPr marL="457200" marR="127000" indent="-457200" algn="l" fontAlgn="base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☎ </a:t>
            </a:r>
            <a:r>
              <a:rPr lang="en-US" altLang="ko-KR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병무민원상담소 </a:t>
            </a:r>
            <a:r>
              <a:rPr lang="en-US" altLang="ko-KR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1588-9090</a:t>
            </a:r>
            <a:endParaRPr lang="ko-KR" altLang="en-US" sz="1200" kern="0" spc="0">
              <a:solidFill>
                <a:srgbClr val="000000"/>
              </a:solidFill>
              <a:effectLst/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93F45C-4B07-489E-B0C2-E8EF7DA1A926}"/>
              </a:ext>
            </a:extLst>
          </p:cNvPr>
          <p:cNvSpPr txBox="1"/>
          <p:nvPr/>
        </p:nvSpPr>
        <p:spPr>
          <a:xfrm>
            <a:off x="565530" y="8830903"/>
            <a:ext cx="546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gradFill>
                  <a:gsLst>
                    <a:gs pos="0">
                      <a:prstClr val="white"/>
                    </a:gs>
                    <a:gs pos="50000">
                      <a:prstClr val="white"/>
                    </a:gs>
                  </a:gsLst>
                  <a:lin ang="5400000" scaled="0"/>
                </a:gra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지역 농산물 활용 수익모델 성공사례</a:t>
            </a:r>
            <a:r>
              <a:rPr lang="en-US" altLang="ko-KR" sz="1200" b="1" dirty="0">
                <a:gradFill>
                  <a:gsLst>
                    <a:gs pos="0">
                      <a:prstClr val="white"/>
                    </a:gs>
                    <a:gs pos="50000">
                      <a:prstClr val="white"/>
                    </a:gs>
                  </a:gsLst>
                  <a:lin ang="5400000" scaled="0"/>
                </a:gra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(</a:t>
            </a:r>
            <a:r>
              <a:rPr lang="ko-KR" altLang="en-US" sz="1200" b="1" dirty="0">
                <a:gradFill>
                  <a:gsLst>
                    <a:gs pos="0">
                      <a:prstClr val="white"/>
                    </a:gs>
                    <a:gs pos="50000">
                      <a:prstClr val="white"/>
                    </a:gs>
                  </a:gsLst>
                  <a:lin ang="5400000" scaled="0"/>
                </a:gra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홍천</a:t>
            </a:r>
            <a:r>
              <a:rPr lang="en-US" altLang="ko-KR" sz="1200" b="1" dirty="0">
                <a:gradFill>
                  <a:gsLst>
                    <a:gs pos="0">
                      <a:prstClr val="white"/>
                    </a:gs>
                    <a:gs pos="50000">
                      <a:prstClr val="white"/>
                    </a:gs>
                  </a:gsLst>
                  <a:lin ang="5400000" scaled="0"/>
                </a:gra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)</a:t>
            </a:r>
            <a:endParaRPr lang="ko-KR" altLang="en-US" sz="1200" b="1" dirty="0">
              <a:gradFill>
                <a:gsLst>
                  <a:gs pos="0">
                    <a:prstClr val="white"/>
                  </a:gs>
                  <a:gs pos="50000">
                    <a:prstClr val="white"/>
                  </a:gs>
                </a:gsLst>
                <a:lin ang="5400000" scaled="0"/>
              </a:gra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grpSp>
        <p:nvGrpSpPr>
          <p:cNvPr id="21" name="그룹 20">
            <a:extLst>
              <a:ext uri="{FF2B5EF4-FFF2-40B4-BE49-F238E27FC236}">
                <a16:creationId xmlns:a16="http://schemas.microsoft.com/office/drawing/2014/main" id="{981E7300-FFDB-48AE-AAD0-90ABC9F21E9E}"/>
              </a:ext>
            </a:extLst>
          </p:cNvPr>
          <p:cNvGrpSpPr/>
          <p:nvPr/>
        </p:nvGrpSpPr>
        <p:grpSpPr>
          <a:xfrm>
            <a:off x="560375" y="8217674"/>
            <a:ext cx="5509560" cy="447024"/>
            <a:chOff x="229039" y="1844824"/>
            <a:chExt cx="2830793" cy="288032"/>
          </a:xfrm>
        </p:grpSpPr>
        <p:cxnSp>
          <p:nvCxnSpPr>
            <p:cNvPr id="22" name="직선 연결선 21">
              <a:extLst>
                <a:ext uri="{FF2B5EF4-FFF2-40B4-BE49-F238E27FC236}">
                  <a16:creationId xmlns:a16="http://schemas.microsoft.com/office/drawing/2014/main" id="{E9CEF397-76B6-47D3-80AB-025D64E2F32D}"/>
                </a:ext>
              </a:extLst>
            </p:cNvPr>
            <p:cNvCxnSpPr/>
            <p:nvPr/>
          </p:nvCxnSpPr>
          <p:spPr>
            <a:xfrm>
              <a:off x="702596" y="1988840"/>
              <a:ext cx="2357236" cy="0"/>
            </a:xfrm>
            <a:prstGeom prst="line">
              <a:avLst/>
            </a:prstGeom>
            <a:ln w="3175">
              <a:solidFill>
                <a:srgbClr val="13687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모서리가 둥근 직사각형 22">
              <a:extLst>
                <a:ext uri="{FF2B5EF4-FFF2-40B4-BE49-F238E27FC236}">
                  <a16:creationId xmlns:a16="http://schemas.microsoft.com/office/drawing/2014/main" id="{541B59F4-9E46-49E7-BE6B-C113B1014B2C}"/>
                </a:ext>
              </a:extLst>
            </p:cNvPr>
            <p:cNvSpPr/>
            <p:nvPr/>
          </p:nvSpPr>
          <p:spPr>
            <a:xfrm>
              <a:off x="229039" y="1844824"/>
              <a:ext cx="1374893" cy="288032"/>
            </a:xfrm>
            <a:prstGeom prst="roundRect">
              <a:avLst>
                <a:gd name="adj" fmla="val 50000"/>
              </a:avLst>
            </a:prstGeom>
            <a:solidFill>
              <a:srgbClr val="1368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400" b="1">
                  <a:gradFill>
                    <a:gsLst>
                      <a:gs pos="0">
                        <a:prstClr val="white"/>
                      </a:gs>
                      <a:gs pos="50000">
                        <a:prstClr val="white"/>
                      </a:gs>
                    </a:gsLst>
                    <a:lin ang="5400000" scaled="0"/>
                  </a:gradFill>
                  <a:latin typeface="나눔바른고딕" panose="020B0603020101020101" pitchFamily="50" charset="-127"/>
                  <a:ea typeface="나눔바른고딕" panose="020B0603020101020101" pitchFamily="50" charset="-127"/>
                </a:rPr>
                <a:t>학생들에게 이런 점이 유익해요</a:t>
              </a:r>
              <a:r>
                <a:rPr lang="en-US" altLang="ko-KR" sz="1400" b="1">
                  <a:gradFill>
                    <a:gsLst>
                      <a:gs pos="0">
                        <a:prstClr val="white"/>
                      </a:gs>
                      <a:gs pos="50000">
                        <a:prstClr val="white"/>
                      </a:gs>
                    </a:gsLst>
                    <a:lin ang="5400000" scaled="0"/>
                  </a:gradFill>
                  <a:latin typeface="나눔바른고딕" panose="020B0603020101020101" pitchFamily="50" charset="-127"/>
                  <a:ea typeface="나눔바른고딕" panose="020B0603020101020101" pitchFamily="50" charset="-127"/>
                </a:rPr>
                <a:t>!</a:t>
              </a:r>
              <a:endParaRPr lang="ko-KR" altLang="en-US" sz="1400" b="1" dirty="0">
                <a:gradFill>
                  <a:gsLst>
                    <a:gs pos="0">
                      <a:prstClr val="white"/>
                    </a:gs>
                    <a:gs pos="50000">
                      <a:prstClr val="white"/>
                    </a:gs>
                  </a:gsLst>
                  <a:lin ang="5400000" scaled="0"/>
                </a:gradFill>
                <a:latin typeface="나눔바른고딕" panose="020B0603020101020101" pitchFamily="50" charset="-127"/>
                <a:ea typeface="나눔바른고딕" panose="020B0603020101020101" pitchFamily="50" charset="-127"/>
              </a:endParaRP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8A8561BD-FB79-466B-BA79-E9CC513C12DB}"/>
              </a:ext>
            </a:extLst>
          </p:cNvPr>
          <p:cNvSpPr txBox="1"/>
          <p:nvPr/>
        </p:nvSpPr>
        <p:spPr>
          <a:xfrm>
            <a:off x="672172" y="8769256"/>
            <a:ext cx="5356958" cy="1760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127000" indent="-457200" algn="l" fontAlgn="base" latinLnBrk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✔ 대학 생활을 계획적으로</a:t>
            </a:r>
          </a:p>
          <a:p>
            <a:pPr marL="457200" marR="127000" indent="-457200" algn="l" fontAlgn="base" latinLnBrk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    - </a:t>
            </a: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원하는 입영 시기를 미리 정해 학업과 병역을 효율적으로 준비</a:t>
            </a:r>
          </a:p>
          <a:p>
            <a:pPr marL="457200" marR="127000" indent="-457200" algn="l" fontAlgn="base" latinLnBrk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✔ 입영 준비의 편리함 </a:t>
            </a:r>
          </a:p>
          <a:p>
            <a:pPr marL="457200" marR="127000" indent="-457200" algn="l" fontAlgn="base" latinLnBrk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    - 20</a:t>
            </a: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세 병역판정검사 후 별도 신청 없이 바로 입영</a:t>
            </a:r>
          </a:p>
          <a:p>
            <a:pPr marL="457200" marR="127000" indent="-457200" algn="l" fontAlgn="base" latinLnBrk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✔ 선착순 마감 주의</a:t>
            </a:r>
            <a:r>
              <a:rPr lang="en-US" altLang="ko-KR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! </a:t>
            </a:r>
            <a:endParaRPr lang="ko-KR" altLang="en-US" sz="1200" kern="0" spc="0">
              <a:solidFill>
                <a:srgbClr val="000000"/>
              </a:solidFill>
              <a:effectLst/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  <a:p>
            <a:pPr marL="457200" marR="127000" indent="-457200" algn="l" fontAlgn="base" latinLnBrk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    - </a:t>
            </a: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원하는 검사</a:t>
            </a:r>
            <a:r>
              <a:rPr lang="en-US" altLang="ko-KR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·</a:t>
            </a: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입영 시기를 선택하려면 미리 신청 필수</a:t>
            </a:r>
          </a:p>
        </p:txBody>
      </p:sp>
      <p:grpSp>
        <p:nvGrpSpPr>
          <p:cNvPr id="33" name="그룹 32">
            <a:extLst>
              <a:ext uri="{FF2B5EF4-FFF2-40B4-BE49-F238E27FC236}">
                <a16:creationId xmlns:a16="http://schemas.microsoft.com/office/drawing/2014/main" id="{9B4CE53B-3A3E-435C-8A17-567401760F98}"/>
              </a:ext>
            </a:extLst>
          </p:cNvPr>
          <p:cNvGrpSpPr/>
          <p:nvPr/>
        </p:nvGrpSpPr>
        <p:grpSpPr>
          <a:xfrm>
            <a:off x="1017146" y="1638965"/>
            <a:ext cx="751238" cy="740038"/>
            <a:chOff x="5283652" y="3652087"/>
            <a:chExt cx="1125158" cy="1267224"/>
          </a:xfrm>
        </p:grpSpPr>
        <p:sp>
          <p:nvSpPr>
            <p:cNvPr id="34" name="타원 33">
              <a:extLst>
                <a:ext uri="{FF2B5EF4-FFF2-40B4-BE49-F238E27FC236}">
                  <a16:creationId xmlns:a16="http://schemas.microsoft.com/office/drawing/2014/main" id="{B8628AA4-970F-4988-B442-10320CB81407}"/>
                </a:ext>
              </a:extLst>
            </p:cNvPr>
            <p:cNvSpPr/>
            <p:nvPr/>
          </p:nvSpPr>
          <p:spPr>
            <a:xfrm>
              <a:off x="5477069" y="3726734"/>
              <a:ext cx="618931" cy="63361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35" name="그림 34">
              <a:extLst>
                <a:ext uri="{FF2B5EF4-FFF2-40B4-BE49-F238E27FC236}">
                  <a16:creationId xmlns:a16="http://schemas.microsoft.com/office/drawing/2014/main" id="{1CBD4F0B-243C-415E-B1A8-D7DEC4E07B7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8655" l="0" r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5283652" y="3652087"/>
              <a:ext cx="1125158" cy="1267224"/>
            </a:xfrm>
            <a:prstGeom prst="rect">
              <a:avLst/>
            </a:prstGeom>
          </p:spPr>
        </p:pic>
      </p:grpSp>
      <p:sp>
        <p:nvSpPr>
          <p:cNvPr id="36" name="사각형: 둥근 모서리 35">
            <a:extLst>
              <a:ext uri="{FF2B5EF4-FFF2-40B4-BE49-F238E27FC236}">
                <a16:creationId xmlns:a16="http://schemas.microsoft.com/office/drawing/2014/main" id="{B57855FF-3E8B-4BDB-806B-412EDEF1EFEE}"/>
              </a:ext>
            </a:extLst>
          </p:cNvPr>
          <p:cNvSpPr/>
          <p:nvPr/>
        </p:nvSpPr>
        <p:spPr>
          <a:xfrm>
            <a:off x="1873159" y="1683774"/>
            <a:ext cx="3581400" cy="690107"/>
          </a:xfrm>
          <a:prstGeom prst="roundRect">
            <a:avLst>
              <a:gd name="adj" fmla="val 6063"/>
            </a:avLst>
          </a:prstGeom>
          <a:solidFill>
            <a:schemeClr val="bg1"/>
          </a:solidFill>
          <a:ln>
            <a:noFill/>
          </a:ln>
          <a:effectLst>
            <a:outerShdw dist="38100" dir="108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E2E30AC-5094-4132-B10E-80996F99ABFD}"/>
              </a:ext>
            </a:extLst>
          </p:cNvPr>
          <p:cNvSpPr txBox="1"/>
          <p:nvPr/>
        </p:nvSpPr>
        <p:spPr>
          <a:xfrm>
            <a:off x="1977000" y="1773590"/>
            <a:ext cx="3477559" cy="215444"/>
          </a:xfrm>
          <a:prstGeom prst="rect">
            <a:avLst/>
          </a:prstGeom>
          <a:noFill/>
        </p:spPr>
        <p:txBody>
          <a:bodyPr wrap="square" lIns="0" tIns="0" rIns="0" bIns="0" anchor="ctr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-50" normalizeH="0" baseline="0" noProof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20</a:t>
            </a:r>
            <a:r>
              <a:rPr kumimoji="0" lang="ko-KR" altLang="en-US" sz="1400" b="0" i="0" u="none" strike="noStrike" kern="1200" cap="none" spc="-50" normalizeH="0" baseline="0" noProof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세 검사           으로 바로           하는 슬기로운 선택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BB6DC61-D4A4-4CBB-8B67-3C88A95FC375}"/>
              </a:ext>
            </a:extLst>
          </p:cNvPr>
          <p:cNvSpPr txBox="1"/>
          <p:nvPr/>
        </p:nvSpPr>
        <p:spPr>
          <a:xfrm rot="20784702">
            <a:off x="2617178" y="1722661"/>
            <a:ext cx="5048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>
                <a:highlight>
                  <a:srgbClr val="00FF00"/>
                </a:highligh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한번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0E1702E-BA24-4FE3-827A-446D62CEC001}"/>
              </a:ext>
            </a:extLst>
          </p:cNvPr>
          <p:cNvSpPr txBox="1"/>
          <p:nvPr/>
        </p:nvSpPr>
        <p:spPr>
          <a:xfrm rot="20784702">
            <a:off x="3617303" y="1713136"/>
            <a:ext cx="5048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>
                <a:highlight>
                  <a:srgbClr val="00FF00"/>
                </a:highligh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입영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5525CB5-BC8F-482F-934C-07DA686FAC44}"/>
              </a:ext>
            </a:extLst>
          </p:cNvPr>
          <p:cNvSpPr txBox="1"/>
          <p:nvPr/>
        </p:nvSpPr>
        <p:spPr>
          <a:xfrm>
            <a:off x="1968409" y="2037404"/>
            <a:ext cx="3590925" cy="307777"/>
          </a:xfrm>
          <a:prstGeom prst="rect">
            <a:avLst/>
          </a:prstGeom>
          <a:noFill/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en-US" altLang="ko-KR" sz="2000" spc="-49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167792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『20</a:t>
            </a:r>
            <a:r>
              <a:rPr lang="ko-KR" altLang="en-US" sz="2000" spc="-49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167792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세 검사 후 입영 </a:t>
            </a:r>
            <a:r>
              <a:rPr lang="en-US" altLang="ko-KR" sz="2000" spc="-49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167792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』 </a:t>
            </a:r>
            <a:r>
              <a:rPr lang="ko-KR" altLang="en-US" sz="2000" spc="-49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167792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제도 </a:t>
            </a:r>
            <a:endParaRPr lang="en-US" altLang="ko-KR" sz="2000" spc="-49">
              <a:ln>
                <a:solidFill>
                  <a:prstClr val="white">
                    <a:alpha val="0"/>
                  </a:prstClr>
                </a:solidFill>
              </a:ln>
              <a:solidFill>
                <a:srgbClr val="167792"/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C5F9AC0-2DA1-47ED-A979-D25F87742921}"/>
              </a:ext>
            </a:extLst>
          </p:cNvPr>
          <p:cNvSpPr txBox="1"/>
          <p:nvPr/>
        </p:nvSpPr>
        <p:spPr>
          <a:xfrm>
            <a:off x="710272" y="5700042"/>
            <a:ext cx="4089919" cy="252633"/>
          </a:xfrm>
          <a:prstGeom prst="rect">
            <a:avLst/>
          </a:prstGeom>
          <a:noFill/>
        </p:spPr>
        <p:txBody>
          <a:bodyPr wrap="square" lIns="0" tIns="0" rIns="0" bIns="0" anchor="ctr">
            <a:spAutoFit/>
          </a:bodyPr>
          <a:lstStyle/>
          <a:p>
            <a:pPr marL="457200" marR="127000" indent="-457200" algn="l" fontAlgn="base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✔ </a:t>
            </a:r>
            <a:r>
              <a:rPr lang="en-US" altLang="ko-KR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2024</a:t>
            </a: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년 </a:t>
            </a:r>
            <a:r>
              <a:rPr lang="en-US" altLang="ko-KR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12</a:t>
            </a: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월 </a:t>
            </a:r>
            <a:r>
              <a:rPr lang="en-US" altLang="ko-KR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27</a:t>
            </a: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일</a:t>
            </a:r>
            <a:r>
              <a:rPr lang="en-US" altLang="ko-KR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(</a:t>
            </a: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금</a:t>
            </a:r>
            <a:r>
              <a:rPr lang="en-US" altLang="ko-KR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) ~ 2025</a:t>
            </a: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년 </a:t>
            </a:r>
            <a:r>
              <a:rPr lang="en-US" altLang="ko-KR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9</a:t>
            </a: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월 </a:t>
            </a:r>
            <a:r>
              <a:rPr lang="en-US" altLang="ko-KR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30</a:t>
            </a: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일</a:t>
            </a:r>
            <a:r>
              <a:rPr lang="en-US" altLang="ko-KR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(</a:t>
            </a: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화</a:t>
            </a:r>
            <a:r>
              <a:rPr lang="en-US" altLang="ko-KR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)</a:t>
            </a:r>
            <a:endParaRPr lang="ko-KR" altLang="en-US" sz="1200" kern="0" spc="0">
              <a:solidFill>
                <a:srgbClr val="000000"/>
              </a:solidFill>
              <a:effectLst/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cxnSp>
        <p:nvCxnSpPr>
          <p:cNvPr id="45" name="직선 연결선 44">
            <a:extLst>
              <a:ext uri="{FF2B5EF4-FFF2-40B4-BE49-F238E27FC236}">
                <a16:creationId xmlns:a16="http://schemas.microsoft.com/office/drawing/2014/main" id="{19CE1565-8D67-4EFD-8DF6-72A63D2FB4D6}"/>
              </a:ext>
            </a:extLst>
          </p:cNvPr>
          <p:cNvCxnSpPr/>
          <p:nvPr/>
        </p:nvCxnSpPr>
        <p:spPr>
          <a:xfrm>
            <a:off x="1511904" y="5323643"/>
            <a:ext cx="4587878" cy="0"/>
          </a:xfrm>
          <a:prstGeom prst="line">
            <a:avLst/>
          </a:prstGeom>
          <a:ln w="3175">
            <a:solidFill>
              <a:srgbClr val="1368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모서리가 둥근 직사각형 22">
            <a:extLst>
              <a:ext uri="{FF2B5EF4-FFF2-40B4-BE49-F238E27FC236}">
                <a16:creationId xmlns:a16="http://schemas.microsoft.com/office/drawing/2014/main" id="{9EB2E48E-DBC5-438C-8AF5-3B9F267F3839}"/>
              </a:ext>
            </a:extLst>
          </p:cNvPr>
          <p:cNvSpPr/>
          <p:nvPr/>
        </p:nvSpPr>
        <p:spPr>
          <a:xfrm>
            <a:off x="598474" y="5111025"/>
            <a:ext cx="1655685" cy="447024"/>
          </a:xfrm>
          <a:prstGeom prst="roundRect">
            <a:avLst>
              <a:gd name="adj" fmla="val 50000"/>
            </a:avLst>
          </a:prstGeom>
          <a:solidFill>
            <a:srgbClr val="1368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>
                <a:gradFill>
                  <a:gsLst>
                    <a:gs pos="0">
                      <a:prstClr val="white"/>
                    </a:gs>
                    <a:gs pos="50000">
                      <a:prstClr val="white"/>
                    </a:gs>
                  </a:gsLst>
                  <a:lin ang="5400000" scaled="0"/>
                </a:gra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신청기간</a:t>
            </a:r>
            <a:endParaRPr lang="ko-KR" altLang="en-US" sz="1400" kern="0" spc="0">
              <a:solidFill>
                <a:schemeClr val="bg1"/>
              </a:solidFill>
              <a:effectLst/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6B81F68-64C4-49F6-B48C-35B5AE62288C}"/>
              </a:ext>
            </a:extLst>
          </p:cNvPr>
          <p:cNvSpPr txBox="1"/>
          <p:nvPr/>
        </p:nvSpPr>
        <p:spPr>
          <a:xfrm>
            <a:off x="712795" y="3414326"/>
            <a:ext cx="5047056" cy="1522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34340" marR="0" indent="-434340" algn="just" fontAlgn="base" latinLnBrk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✔ </a:t>
            </a:r>
            <a:r>
              <a:rPr lang="ko-KR" altLang="en-US" sz="1200" kern="0">
                <a:solidFill>
                  <a:srgbClr val="000000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올해</a:t>
            </a:r>
            <a:r>
              <a:rPr lang="en-US" altLang="ko-KR" sz="1200" kern="0">
                <a:solidFill>
                  <a:srgbClr val="000000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(2025</a:t>
            </a:r>
            <a:r>
              <a:rPr lang="ko-KR" altLang="en-US" sz="1200" kern="0">
                <a:solidFill>
                  <a:srgbClr val="000000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년</a:t>
            </a:r>
            <a:r>
              <a:rPr lang="en-US" altLang="ko-KR" sz="1200" kern="0">
                <a:solidFill>
                  <a:srgbClr val="000000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) </a:t>
            </a:r>
            <a:r>
              <a:rPr lang="ko-KR" altLang="en-US" sz="1200" kern="0">
                <a:solidFill>
                  <a:srgbClr val="000000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병역판정검사는 받지 않아도 됨 </a:t>
            </a:r>
            <a:endParaRPr lang="en-US" altLang="ko-KR" sz="1200" kern="0">
              <a:solidFill>
                <a:srgbClr val="000000"/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  <a:p>
            <a:pPr marL="434340" marR="0" indent="-434340" algn="just" fontAlgn="base" latinLnBrk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✔ </a:t>
            </a:r>
            <a:r>
              <a:rPr lang="en-US" altLang="ko-KR" sz="1200" kern="0">
                <a:solidFill>
                  <a:srgbClr val="000000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20</a:t>
            </a:r>
            <a:r>
              <a:rPr lang="ko-KR" altLang="en-US" sz="1200" kern="0">
                <a:solidFill>
                  <a:srgbClr val="000000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세</a:t>
            </a:r>
            <a:r>
              <a:rPr lang="en-US" altLang="ko-KR" sz="1200" kern="0">
                <a:solidFill>
                  <a:srgbClr val="000000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(2026</a:t>
            </a:r>
            <a:r>
              <a:rPr lang="ko-KR" altLang="en-US" sz="1200" kern="0">
                <a:solidFill>
                  <a:srgbClr val="000000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년</a:t>
            </a:r>
            <a:r>
              <a:rPr lang="en-US" altLang="ko-KR" sz="1200" kern="0">
                <a:solidFill>
                  <a:srgbClr val="000000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)</a:t>
            </a:r>
            <a:r>
              <a:rPr lang="ko-KR" altLang="en-US" sz="1200" kern="0">
                <a:solidFill>
                  <a:srgbClr val="000000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에 한번 검사받고 현역병으로 바로 입영 가능</a:t>
            </a:r>
            <a:endParaRPr lang="en-US" altLang="ko-KR" sz="1200" kern="0">
              <a:solidFill>
                <a:srgbClr val="000000"/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  <a:p>
            <a:pPr marL="434340" marR="0" indent="-434340" algn="just" fontAlgn="base" latinLnBrk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200" kern="0">
                <a:solidFill>
                  <a:srgbClr val="000000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✔ </a:t>
            </a:r>
            <a:r>
              <a:rPr lang="en-US" altLang="ko-KR" sz="1200" kern="0">
                <a:solidFill>
                  <a:srgbClr val="000000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19</a:t>
            </a:r>
            <a:r>
              <a:rPr lang="ko-KR" altLang="en-US" sz="1200" kern="0">
                <a:solidFill>
                  <a:srgbClr val="000000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세에 입영시기를 사전에 선택하여 학업</a:t>
            </a:r>
            <a:r>
              <a:rPr lang="en-US" altLang="ko-KR" sz="1200" kern="0">
                <a:solidFill>
                  <a:srgbClr val="000000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·</a:t>
            </a:r>
            <a:r>
              <a:rPr lang="ko-KR" altLang="en-US" sz="1200" kern="0">
                <a:solidFill>
                  <a:srgbClr val="000000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취업 계획 설계 지원 </a:t>
            </a:r>
            <a:endParaRPr lang="en-US" altLang="ko-KR" sz="1200" kern="0">
              <a:solidFill>
                <a:srgbClr val="000000"/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  <a:p>
            <a:pPr marL="434340" marR="0" indent="-434340" algn="just" fontAlgn="base" latinLnBrk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✔ 총 </a:t>
            </a:r>
            <a:r>
              <a:rPr lang="en-US" altLang="ko-KR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1</a:t>
            </a: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만 명 선착순 마감</a:t>
            </a:r>
            <a:r>
              <a:rPr lang="en-US" altLang="ko-KR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, </a:t>
            </a: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원하는 검사</a:t>
            </a:r>
            <a:r>
              <a:rPr lang="en-US" altLang="ko-KR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·</a:t>
            </a: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입영 시기를 선택하려면 조기 신청 필수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61D95D5-2544-4DD8-9320-7E1093AE9357}"/>
              </a:ext>
            </a:extLst>
          </p:cNvPr>
          <p:cNvSpPr txBox="1"/>
          <p:nvPr/>
        </p:nvSpPr>
        <p:spPr>
          <a:xfrm>
            <a:off x="534821" y="840751"/>
            <a:ext cx="5232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□ </a:t>
            </a:r>
            <a:r>
              <a:rPr lang="ko-KR" altLang="en-US" sz="1400" dirty="0"/>
              <a:t>대학교 홍보자료</a:t>
            </a:r>
            <a:r>
              <a:rPr lang="en-US" altLang="ko-KR" sz="1400" dirty="0"/>
              <a:t>(</a:t>
            </a:r>
            <a:r>
              <a:rPr lang="ko-KR" altLang="en-US" sz="1400" dirty="0"/>
              <a:t>대학교 </a:t>
            </a:r>
            <a:r>
              <a:rPr lang="ko-KR" altLang="en-US" sz="1400" dirty="0" err="1"/>
              <a:t>누리집</a:t>
            </a:r>
            <a:r>
              <a:rPr lang="ko-KR" altLang="en-US" sz="1400" dirty="0"/>
              <a:t> 공지사항 등 안내</a:t>
            </a:r>
            <a:r>
              <a:rPr lang="en-US" altLang="ko-KR" sz="1400" dirty="0"/>
              <a:t>)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88907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35D09536-4C90-4F96-927F-BCA22CB4D79A}"/>
              </a:ext>
            </a:extLst>
          </p:cNvPr>
          <p:cNvSpPr/>
          <p:nvPr/>
        </p:nvSpPr>
        <p:spPr>
          <a:xfrm>
            <a:off x="616351" y="2039700"/>
            <a:ext cx="5625298" cy="7554210"/>
          </a:xfrm>
          <a:prstGeom prst="rect">
            <a:avLst/>
          </a:prstGeom>
          <a:solidFill>
            <a:schemeClr val="bg1"/>
          </a:solidFill>
          <a:ln w="3175">
            <a:gradFill>
              <a:gsLst>
                <a:gs pos="100000">
                  <a:schemeClr val="bg1">
                    <a:lumMod val="65000"/>
                  </a:schemeClr>
                </a:gs>
                <a:gs pos="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0" lang="en-US" altLang="ko-KR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바른고딕" panose="020B0603020101020101" pitchFamily="50" charset="-127"/>
                <a:ea typeface="나눔바른고딕" panose="020B0603020101020101" pitchFamily="50" charset="-127"/>
                <a:cs typeface="+mn-cs"/>
              </a:rPr>
              <a:t>2024</a:t>
            </a:r>
            <a:r>
              <a:rPr kumimoji="0" lang="ko-KR" alt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바른고딕" panose="020B0603020101020101" pitchFamily="50" charset="-127"/>
                <a:ea typeface="나눔바른고딕" panose="020B0603020101020101" pitchFamily="50" charset="-127"/>
                <a:cs typeface="+mn-cs"/>
              </a:rPr>
              <a:t>년 </a:t>
            </a:r>
            <a:r>
              <a:rPr kumimoji="0" lang="en-US" altLang="ko-KR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바른고딕" panose="020B0603020101020101" pitchFamily="50" charset="-127"/>
                <a:ea typeface="나눔바른고딕" panose="020B0603020101020101" pitchFamily="50" charset="-127"/>
                <a:cs typeface="+mn-cs"/>
              </a:rPr>
              <a:t>12</a:t>
            </a:r>
            <a:r>
              <a:rPr kumimoji="0" lang="ko-KR" alt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바른고딕" panose="020B0603020101020101" pitchFamily="50" charset="-127"/>
                <a:ea typeface="나눔바른고딕" panose="020B0603020101020101" pitchFamily="50" charset="-127"/>
                <a:cs typeface="+mn-cs"/>
              </a:rPr>
              <a:t>월 </a:t>
            </a:r>
            <a:r>
              <a:rPr kumimoji="0" lang="en-US" altLang="ko-KR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바른고딕" panose="020B0603020101020101" pitchFamily="50" charset="-127"/>
                <a:ea typeface="나눔바른고딕" panose="020B0603020101020101" pitchFamily="50" charset="-127"/>
                <a:cs typeface="+mn-cs"/>
              </a:rPr>
              <a:t>27</a:t>
            </a:r>
            <a:r>
              <a:rPr kumimoji="0" lang="ko-KR" alt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바른고딕" panose="020B0603020101020101" pitchFamily="50" charset="-127"/>
                <a:ea typeface="나눔바른고딕" panose="020B0603020101020101" pitchFamily="50" charset="-127"/>
                <a:cs typeface="+mn-cs"/>
              </a:rPr>
              <a:t>일</a:t>
            </a:r>
            <a:r>
              <a:rPr kumimoji="0" lang="en-US" altLang="ko-KR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바른고딕" panose="020B0603020101020101" pitchFamily="50" charset="-127"/>
                <a:ea typeface="나눔바른고딕" panose="020B0603020101020101" pitchFamily="50" charset="-127"/>
                <a:cs typeface="+mn-cs"/>
              </a:rPr>
              <a:t>(</a:t>
            </a:r>
            <a:r>
              <a:rPr kumimoji="0" lang="ko-KR" alt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바른고딕" panose="020B0603020101020101" pitchFamily="50" charset="-127"/>
                <a:ea typeface="나눔바른고딕" panose="020B0603020101020101" pitchFamily="50" charset="-127"/>
                <a:cs typeface="+mn-cs"/>
              </a:rPr>
              <a:t>금</a:t>
            </a:r>
            <a:r>
              <a:rPr kumimoji="0" lang="en-US" altLang="ko-KR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바른고딕" panose="020B0603020101020101" pitchFamily="50" charset="-127"/>
                <a:ea typeface="나눔바른고딕" panose="020B0603020101020101" pitchFamily="50" charset="-127"/>
                <a:cs typeface="+mn-cs"/>
              </a:rPr>
              <a:t>) ~ 2025</a:t>
            </a:r>
            <a:r>
              <a:rPr kumimoji="0" lang="ko-KR" alt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바른고딕" panose="020B0603020101020101" pitchFamily="50" charset="-127"/>
                <a:ea typeface="나눔바른고딕" panose="020B0603020101020101" pitchFamily="50" charset="-127"/>
                <a:cs typeface="+mn-cs"/>
              </a:rPr>
              <a:t>년 </a:t>
            </a:r>
            <a:r>
              <a:rPr kumimoji="0" lang="en-US" altLang="ko-KR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바른고딕" panose="020B0603020101020101" pitchFamily="50" charset="-127"/>
                <a:ea typeface="나눔바른고딕" panose="020B0603020101020101" pitchFamily="50" charset="-127"/>
                <a:cs typeface="+mn-cs"/>
              </a:rPr>
              <a:t>9</a:t>
            </a:r>
            <a:r>
              <a:rPr kumimoji="0" lang="ko-KR" alt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바른고딕" panose="020B0603020101020101" pitchFamily="50" charset="-127"/>
                <a:ea typeface="나눔바른고딕" panose="020B0603020101020101" pitchFamily="50" charset="-127"/>
                <a:cs typeface="+mn-cs"/>
              </a:rPr>
              <a:t>월 </a:t>
            </a:r>
            <a:r>
              <a:rPr kumimoji="0" lang="en-US" altLang="ko-KR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바른고딕" panose="020B0603020101020101" pitchFamily="50" charset="-127"/>
                <a:ea typeface="나눔바른고딕" panose="020B0603020101020101" pitchFamily="50" charset="-127"/>
                <a:cs typeface="+mn-cs"/>
              </a:rPr>
              <a:t>30</a:t>
            </a:r>
            <a:r>
              <a:rPr kumimoji="0" lang="ko-KR" alt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바른고딕" panose="020B0603020101020101" pitchFamily="50" charset="-127"/>
                <a:ea typeface="나눔바른고딕" panose="020B0603020101020101" pitchFamily="50" charset="-127"/>
                <a:cs typeface="+mn-cs"/>
              </a:rPr>
              <a:t>일</a:t>
            </a:r>
            <a:r>
              <a:rPr kumimoji="0" lang="en-US" altLang="ko-KR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바른고딕" panose="020B0603020101020101" pitchFamily="50" charset="-127"/>
                <a:ea typeface="나눔바른고딕" panose="020B0603020101020101" pitchFamily="50" charset="-127"/>
                <a:cs typeface="+mn-cs"/>
              </a:rPr>
              <a:t>(</a:t>
            </a:r>
            <a:r>
              <a:rPr kumimoji="0" lang="ko-KR" alt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바른고딕" panose="020B0603020101020101" pitchFamily="50" charset="-127"/>
                <a:ea typeface="나눔바른고딕" panose="020B0603020101020101" pitchFamily="50" charset="-127"/>
                <a:cs typeface="+mn-cs"/>
              </a:rPr>
              <a:t>화</a:t>
            </a:r>
            <a:r>
              <a:rPr kumimoji="0" lang="en-US" altLang="ko-KR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나눔바른고딕" panose="020B0603020101020101" pitchFamily="50" charset="-127"/>
                <a:ea typeface="나눔바른고딕" panose="020B0603020101020101" pitchFamily="50" charset="-127"/>
                <a:cs typeface="+mn-cs"/>
              </a:rPr>
              <a:t>)</a:t>
            </a:r>
            <a:endParaRPr lang="ko-KR" altLang="en-US">
              <a:solidFill>
                <a:prstClr val="white"/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4B2365DE-3011-4F78-804F-53AB9CA3A50F}"/>
              </a:ext>
            </a:extLst>
          </p:cNvPr>
          <p:cNvGrpSpPr/>
          <p:nvPr/>
        </p:nvGrpSpPr>
        <p:grpSpPr>
          <a:xfrm>
            <a:off x="687519" y="1941017"/>
            <a:ext cx="5348270" cy="989782"/>
            <a:chOff x="273576" y="1325439"/>
            <a:chExt cx="2576780" cy="434031"/>
          </a:xfrm>
        </p:grpSpPr>
        <p:sp>
          <p:nvSpPr>
            <p:cNvPr id="6" name="사다리꼴 5">
              <a:extLst>
                <a:ext uri="{FF2B5EF4-FFF2-40B4-BE49-F238E27FC236}">
                  <a16:creationId xmlns:a16="http://schemas.microsoft.com/office/drawing/2014/main" id="{D5D3C961-1EE9-4CBD-A7C0-C4CFA26F07E4}"/>
                </a:ext>
              </a:extLst>
            </p:cNvPr>
            <p:cNvSpPr/>
            <p:nvPr/>
          </p:nvSpPr>
          <p:spPr>
            <a:xfrm>
              <a:off x="273576" y="1325439"/>
              <a:ext cx="2576780" cy="107679"/>
            </a:xfrm>
            <a:prstGeom prst="trapezoid">
              <a:avLst>
                <a:gd name="adj" fmla="val 33846"/>
              </a:avLst>
            </a:prstGeom>
            <a:solidFill>
              <a:srgbClr val="1158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>
                <a:solidFill>
                  <a:prstClr val="white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endParaRPr>
            </a:p>
          </p:txBody>
        </p:sp>
        <p:sp>
          <p:nvSpPr>
            <p:cNvPr id="7" name="사다리꼴 6">
              <a:extLst>
                <a:ext uri="{FF2B5EF4-FFF2-40B4-BE49-F238E27FC236}">
                  <a16:creationId xmlns:a16="http://schemas.microsoft.com/office/drawing/2014/main" id="{AF47D617-0021-472A-A266-2216E4391E34}"/>
                </a:ext>
              </a:extLst>
            </p:cNvPr>
            <p:cNvSpPr/>
            <p:nvPr/>
          </p:nvSpPr>
          <p:spPr>
            <a:xfrm rot="10800000">
              <a:off x="309083" y="1327422"/>
              <a:ext cx="2500791" cy="432048"/>
            </a:xfrm>
            <a:prstGeom prst="trapezoid">
              <a:avLst/>
            </a:prstGeom>
            <a:solidFill>
              <a:srgbClr val="16779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>
                <a:solidFill>
                  <a:prstClr val="white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endParaRPr>
            </a:p>
          </p:txBody>
        </p:sp>
      </p:grpSp>
      <p:grpSp>
        <p:nvGrpSpPr>
          <p:cNvPr id="8" name="그룹 7">
            <a:extLst>
              <a:ext uri="{FF2B5EF4-FFF2-40B4-BE49-F238E27FC236}">
                <a16:creationId xmlns:a16="http://schemas.microsoft.com/office/drawing/2014/main" id="{C688AE5E-F79D-4F9A-A32F-C6D10B268C74}"/>
              </a:ext>
            </a:extLst>
          </p:cNvPr>
          <p:cNvGrpSpPr/>
          <p:nvPr/>
        </p:nvGrpSpPr>
        <p:grpSpPr>
          <a:xfrm>
            <a:off x="687519" y="3338365"/>
            <a:ext cx="5509560" cy="447024"/>
            <a:chOff x="229039" y="1844824"/>
            <a:chExt cx="2830793" cy="288032"/>
          </a:xfrm>
        </p:grpSpPr>
        <p:cxnSp>
          <p:nvCxnSpPr>
            <p:cNvPr id="9" name="직선 연결선 8">
              <a:extLst>
                <a:ext uri="{FF2B5EF4-FFF2-40B4-BE49-F238E27FC236}">
                  <a16:creationId xmlns:a16="http://schemas.microsoft.com/office/drawing/2014/main" id="{F4435328-4914-43EB-A756-6D4CC0FEF4BC}"/>
                </a:ext>
              </a:extLst>
            </p:cNvPr>
            <p:cNvCxnSpPr/>
            <p:nvPr/>
          </p:nvCxnSpPr>
          <p:spPr>
            <a:xfrm>
              <a:off x="702596" y="1988840"/>
              <a:ext cx="2357236" cy="0"/>
            </a:xfrm>
            <a:prstGeom prst="line">
              <a:avLst/>
            </a:prstGeom>
            <a:ln w="3175">
              <a:solidFill>
                <a:srgbClr val="13687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모서리가 둥근 직사각형 22">
              <a:extLst>
                <a:ext uri="{FF2B5EF4-FFF2-40B4-BE49-F238E27FC236}">
                  <a16:creationId xmlns:a16="http://schemas.microsoft.com/office/drawing/2014/main" id="{93077D99-C1E4-44F3-AD13-BB2F2BBA7AAE}"/>
                </a:ext>
              </a:extLst>
            </p:cNvPr>
            <p:cNvSpPr/>
            <p:nvPr/>
          </p:nvSpPr>
          <p:spPr>
            <a:xfrm>
              <a:off x="229039" y="1844824"/>
              <a:ext cx="2155994" cy="288032"/>
            </a:xfrm>
            <a:prstGeom prst="roundRect">
              <a:avLst>
                <a:gd name="adj" fmla="val 50000"/>
              </a:avLst>
            </a:prstGeom>
            <a:solidFill>
              <a:srgbClr val="1368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>
                  <a:gradFill>
                    <a:gsLst>
                      <a:gs pos="0">
                        <a:prstClr val="white"/>
                      </a:gs>
                      <a:gs pos="50000">
                        <a:prstClr val="white"/>
                      </a:gs>
                    </a:gsLst>
                    <a:lin ang="5400000" scaled="0"/>
                  </a:gradFill>
                  <a:latin typeface="나눔바른고딕" panose="020B0603020101020101" pitchFamily="50" charset="-127"/>
                  <a:ea typeface="나눔바른고딕" panose="020B0603020101020101" pitchFamily="50" charset="-127"/>
                </a:rPr>
                <a:t>2006</a:t>
              </a:r>
              <a:r>
                <a:rPr lang="ko-KR" altLang="en-US" sz="1400" b="1">
                  <a:gradFill>
                    <a:gsLst>
                      <a:gs pos="0">
                        <a:prstClr val="white"/>
                      </a:gs>
                      <a:gs pos="50000">
                        <a:prstClr val="white"/>
                      </a:gs>
                    </a:gsLst>
                    <a:lin ang="5400000" scaled="0"/>
                  </a:gradFill>
                  <a:latin typeface="나눔바른고딕" panose="020B0603020101020101" pitchFamily="50" charset="-127"/>
                  <a:ea typeface="나눔바른고딕" panose="020B0603020101020101" pitchFamily="50" charset="-127"/>
                </a:rPr>
                <a:t>년생이라면</a:t>
              </a:r>
              <a:r>
                <a:rPr lang="en-US" altLang="ko-KR" sz="1400" b="1">
                  <a:gradFill>
                    <a:gsLst>
                      <a:gs pos="0">
                        <a:prstClr val="white"/>
                      </a:gs>
                      <a:gs pos="50000">
                        <a:prstClr val="white"/>
                      </a:gs>
                    </a:gsLst>
                    <a:lin ang="5400000" scaled="0"/>
                  </a:gradFill>
                  <a:latin typeface="나눔바른고딕" panose="020B0603020101020101" pitchFamily="50" charset="-127"/>
                  <a:ea typeface="나눔바른고딕" panose="020B0603020101020101" pitchFamily="50" charset="-127"/>
                </a:rPr>
                <a:t>? ‘20</a:t>
              </a:r>
              <a:r>
                <a:rPr lang="ko-KR" altLang="en-US" sz="1400" b="1">
                  <a:gradFill>
                    <a:gsLst>
                      <a:gs pos="0">
                        <a:prstClr val="white"/>
                      </a:gs>
                      <a:gs pos="50000">
                        <a:prstClr val="white"/>
                      </a:gs>
                    </a:gsLst>
                    <a:lin ang="5400000" scaled="0"/>
                  </a:gradFill>
                  <a:latin typeface="나눔바른고딕" panose="020B0603020101020101" pitchFamily="50" charset="-127"/>
                  <a:ea typeface="나눔바른고딕" panose="020B0603020101020101" pitchFamily="50" charset="-127"/>
                </a:rPr>
                <a:t>세 검사 후 입영</a:t>
              </a:r>
              <a:r>
                <a:rPr lang="en-US" altLang="ko-KR" sz="1400" b="1">
                  <a:gradFill>
                    <a:gsLst>
                      <a:gs pos="0">
                        <a:prstClr val="white"/>
                      </a:gs>
                      <a:gs pos="50000">
                        <a:prstClr val="white"/>
                      </a:gs>
                    </a:gsLst>
                    <a:lin ang="5400000" scaled="0"/>
                  </a:gradFill>
                  <a:latin typeface="나눔바른고딕" panose="020B0603020101020101" pitchFamily="50" charset="-127"/>
                  <a:ea typeface="나눔바른고딕" panose="020B0603020101020101" pitchFamily="50" charset="-127"/>
                </a:rPr>
                <a:t>’ </a:t>
              </a:r>
              <a:r>
                <a:rPr lang="ko-KR" altLang="en-US" sz="1400" b="1">
                  <a:gradFill>
                    <a:gsLst>
                      <a:gs pos="0">
                        <a:prstClr val="white"/>
                      </a:gs>
                      <a:gs pos="50000">
                        <a:prstClr val="white"/>
                      </a:gs>
                    </a:gsLst>
                    <a:lin ang="5400000" scaled="0"/>
                  </a:gradFill>
                  <a:latin typeface="나눔바른고딕" panose="020B0603020101020101" pitchFamily="50" charset="-127"/>
                  <a:ea typeface="나눔바른고딕" panose="020B0603020101020101" pitchFamily="50" charset="-127"/>
                </a:rPr>
                <a:t>신청하세요</a:t>
              </a:r>
              <a:r>
                <a:rPr lang="en-US" altLang="ko-KR" sz="1400" b="1">
                  <a:gradFill>
                    <a:gsLst>
                      <a:gs pos="0">
                        <a:prstClr val="white"/>
                      </a:gs>
                      <a:gs pos="50000">
                        <a:prstClr val="white"/>
                      </a:gs>
                    </a:gsLst>
                    <a:lin ang="5400000" scaled="0"/>
                  </a:gradFill>
                  <a:latin typeface="나눔바른고딕" panose="020B0603020101020101" pitchFamily="50" charset="-127"/>
                  <a:ea typeface="나눔바른고딕" panose="020B0603020101020101" pitchFamily="50" charset="-127"/>
                </a:rPr>
                <a:t>!</a:t>
              </a:r>
              <a:endParaRPr lang="ko-KR" altLang="en-US" sz="1400" b="1" dirty="0">
                <a:gradFill>
                  <a:gsLst>
                    <a:gs pos="0">
                      <a:prstClr val="white"/>
                    </a:gs>
                    <a:gs pos="50000">
                      <a:prstClr val="white"/>
                    </a:gs>
                  </a:gsLst>
                  <a:lin ang="5400000" scaled="0"/>
                </a:gradFill>
                <a:latin typeface="나눔바른고딕" panose="020B0603020101020101" pitchFamily="50" charset="-127"/>
                <a:ea typeface="나눔바른고딕" panose="020B0603020101020101" pitchFamily="50" charset="-127"/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5FB1524C-E27D-4C42-A235-3FF503D97663}"/>
              </a:ext>
            </a:extLst>
          </p:cNvPr>
          <p:cNvSpPr txBox="1"/>
          <p:nvPr/>
        </p:nvSpPr>
        <p:spPr>
          <a:xfrm>
            <a:off x="692674" y="7363111"/>
            <a:ext cx="546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gradFill>
                  <a:gsLst>
                    <a:gs pos="0">
                      <a:prstClr val="white"/>
                    </a:gs>
                    <a:gs pos="50000">
                      <a:prstClr val="white"/>
                    </a:gs>
                  </a:gsLst>
                  <a:lin ang="5400000" scaled="0"/>
                </a:gra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지역 농산물 활용 수익모델 성공사례</a:t>
            </a:r>
            <a:r>
              <a:rPr lang="en-US" altLang="ko-KR" sz="1200" b="1" dirty="0">
                <a:gradFill>
                  <a:gsLst>
                    <a:gs pos="0">
                      <a:prstClr val="white"/>
                    </a:gs>
                    <a:gs pos="50000">
                      <a:prstClr val="white"/>
                    </a:gs>
                  </a:gsLst>
                  <a:lin ang="5400000" scaled="0"/>
                </a:gra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(</a:t>
            </a:r>
            <a:r>
              <a:rPr lang="ko-KR" altLang="en-US" sz="1200" b="1" dirty="0">
                <a:gradFill>
                  <a:gsLst>
                    <a:gs pos="0">
                      <a:prstClr val="white"/>
                    </a:gs>
                    <a:gs pos="50000">
                      <a:prstClr val="white"/>
                    </a:gs>
                  </a:gsLst>
                  <a:lin ang="5400000" scaled="0"/>
                </a:gra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홍천</a:t>
            </a:r>
            <a:r>
              <a:rPr lang="en-US" altLang="ko-KR" sz="1200" b="1" dirty="0">
                <a:gradFill>
                  <a:gsLst>
                    <a:gs pos="0">
                      <a:prstClr val="white"/>
                    </a:gs>
                    <a:gs pos="50000">
                      <a:prstClr val="white"/>
                    </a:gs>
                  </a:gsLst>
                  <a:lin ang="5400000" scaled="0"/>
                </a:gra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)</a:t>
            </a:r>
            <a:endParaRPr lang="ko-KR" altLang="en-US" sz="1200" b="1" dirty="0">
              <a:gradFill>
                <a:gsLst>
                  <a:gs pos="0">
                    <a:prstClr val="white"/>
                  </a:gs>
                  <a:gs pos="50000">
                    <a:prstClr val="white"/>
                  </a:gs>
                </a:gsLst>
                <a:lin ang="5400000" scaled="0"/>
              </a:gra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0568FFE-2899-4625-AE94-3DB1EC8B63CF}"/>
              </a:ext>
            </a:extLst>
          </p:cNvPr>
          <p:cNvSpPr txBox="1"/>
          <p:nvPr/>
        </p:nvSpPr>
        <p:spPr>
          <a:xfrm>
            <a:off x="885878" y="3875358"/>
            <a:ext cx="5047056" cy="1522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34340" marR="0" indent="-434340" algn="just" fontAlgn="base" latinLnBrk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✔ </a:t>
            </a:r>
            <a:r>
              <a:rPr lang="ko-KR" altLang="en-US" sz="1200" kern="0">
                <a:solidFill>
                  <a:srgbClr val="000000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올해</a:t>
            </a:r>
            <a:r>
              <a:rPr lang="en-US" altLang="ko-KR" sz="1200" kern="0">
                <a:solidFill>
                  <a:srgbClr val="000000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(2025</a:t>
            </a:r>
            <a:r>
              <a:rPr lang="ko-KR" altLang="en-US" sz="1200" kern="0">
                <a:solidFill>
                  <a:srgbClr val="000000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년</a:t>
            </a:r>
            <a:r>
              <a:rPr lang="en-US" altLang="ko-KR" sz="1200" kern="0">
                <a:solidFill>
                  <a:srgbClr val="000000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) </a:t>
            </a:r>
            <a:r>
              <a:rPr lang="ko-KR" altLang="en-US" sz="1200" kern="0">
                <a:solidFill>
                  <a:srgbClr val="000000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병역판정검사는 받지 않아도 됨 </a:t>
            </a:r>
            <a:endParaRPr lang="en-US" altLang="ko-KR" sz="1200" kern="0">
              <a:solidFill>
                <a:srgbClr val="000000"/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  <a:p>
            <a:pPr marL="434340" marR="0" indent="-434340" algn="just" fontAlgn="base" latinLnBrk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✔ </a:t>
            </a:r>
            <a:r>
              <a:rPr lang="en-US" altLang="ko-KR" sz="1200" kern="0">
                <a:solidFill>
                  <a:srgbClr val="000000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20</a:t>
            </a:r>
            <a:r>
              <a:rPr lang="ko-KR" altLang="en-US" sz="1200" kern="0">
                <a:solidFill>
                  <a:srgbClr val="000000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세</a:t>
            </a:r>
            <a:r>
              <a:rPr lang="en-US" altLang="ko-KR" sz="1200" kern="0">
                <a:solidFill>
                  <a:srgbClr val="000000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(2026</a:t>
            </a:r>
            <a:r>
              <a:rPr lang="ko-KR" altLang="en-US" sz="1200" kern="0">
                <a:solidFill>
                  <a:srgbClr val="000000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년</a:t>
            </a:r>
            <a:r>
              <a:rPr lang="en-US" altLang="ko-KR" sz="1200" kern="0">
                <a:solidFill>
                  <a:srgbClr val="000000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)</a:t>
            </a:r>
            <a:r>
              <a:rPr lang="ko-KR" altLang="en-US" sz="1200" kern="0">
                <a:solidFill>
                  <a:srgbClr val="000000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에 한번 검사받고 현역병으로 바로 입영 가능</a:t>
            </a:r>
            <a:endParaRPr lang="en-US" altLang="ko-KR" sz="1200" kern="0">
              <a:solidFill>
                <a:srgbClr val="000000"/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  <a:p>
            <a:pPr marL="434340" marR="0" indent="-434340" algn="just" fontAlgn="base" latinLnBrk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200" kern="0">
                <a:solidFill>
                  <a:srgbClr val="000000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✔ </a:t>
            </a:r>
            <a:r>
              <a:rPr lang="en-US" altLang="ko-KR" sz="1200" kern="0">
                <a:solidFill>
                  <a:srgbClr val="000000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19</a:t>
            </a:r>
            <a:r>
              <a:rPr lang="ko-KR" altLang="en-US" sz="1200" kern="0">
                <a:solidFill>
                  <a:srgbClr val="000000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세에 입영시기를 사전에 선택하여 학업</a:t>
            </a:r>
            <a:r>
              <a:rPr lang="en-US" altLang="ko-KR" sz="1200" kern="0">
                <a:solidFill>
                  <a:srgbClr val="000000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·</a:t>
            </a:r>
            <a:r>
              <a:rPr lang="ko-KR" altLang="en-US" sz="1200" kern="0">
                <a:solidFill>
                  <a:srgbClr val="000000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취업 계획 설계 지원 </a:t>
            </a:r>
            <a:endParaRPr lang="en-US" altLang="ko-KR" sz="1200" kern="0">
              <a:solidFill>
                <a:srgbClr val="000000"/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  <a:p>
            <a:pPr marL="434340" marR="0" indent="-434340" algn="just" fontAlgn="base" latinLnBrk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✔ 선착순 마감</a:t>
            </a:r>
            <a:r>
              <a:rPr lang="en-US" altLang="ko-KR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(1</a:t>
            </a: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만 명</a:t>
            </a:r>
            <a:r>
              <a:rPr lang="en-US" altLang="ko-KR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), </a:t>
            </a: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원하는 시기 선택하려면 지금 신청하세요</a:t>
            </a:r>
            <a:r>
              <a:rPr lang="en-US" altLang="ko-KR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!</a:t>
            </a:r>
            <a:endParaRPr lang="ko-KR" altLang="en-US" sz="1200" kern="0" spc="0">
              <a:solidFill>
                <a:srgbClr val="000000"/>
              </a:solidFill>
              <a:effectLst/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grpSp>
        <p:nvGrpSpPr>
          <p:cNvPr id="16" name="그룹 15">
            <a:extLst>
              <a:ext uri="{FF2B5EF4-FFF2-40B4-BE49-F238E27FC236}">
                <a16:creationId xmlns:a16="http://schemas.microsoft.com/office/drawing/2014/main" id="{682C66E1-C5D5-4B77-BC82-5265A6A6B569}"/>
              </a:ext>
            </a:extLst>
          </p:cNvPr>
          <p:cNvGrpSpPr/>
          <p:nvPr/>
        </p:nvGrpSpPr>
        <p:grpSpPr>
          <a:xfrm>
            <a:off x="687519" y="6749882"/>
            <a:ext cx="5509560" cy="447024"/>
            <a:chOff x="229039" y="1844824"/>
            <a:chExt cx="2830793" cy="288032"/>
          </a:xfrm>
        </p:grpSpPr>
        <p:cxnSp>
          <p:nvCxnSpPr>
            <p:cNvPr id="17" name="직선 연결선 16">
              <a:extLst>
                <a:ext uri="{FF2B5EF4-FFF2-40B4-BE49-F238E27FC236}">
                  <a16:creationId xmlns:a16="http://schemas.microsoft.com/office/drawing/2014/main" id="{EE0026B3-ECA7-4EDD-B48E-1913A67B8021}"/>
                </a:ext>
              </a:extLst>
            </p:cNvPr>
            <p:cNvCxnSpPr/>
            <p:nvPr/>
          </p:nvCxnSpPr>
          <p:spPr>
            <a:xfrm>
              <a:off x="702596" y="1988840"/>
              <a:ext cx="2357236" cy="0"/>
            </a:xfrm>
            <a:prstGeom prst="line">
              <a:avLst/>
            </a:prstGeom>
            <a:ln w="3175">
              <a:solidFill>
                <a:srgbClr val="13687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모서리가 둥근 직사각형 22">
              <a:extLst>
                <a:ext uri="{FF2B5EF4-FFF2-40B4-BE49-F238E27FC236}">
                  <a16:creationId xmlns:a16="http://schemas.microsoft.com/office/drawing/2014/main" id="{2E2C734D-C5DE-46BE-B531-28E6583C7F35}"/>
                </a:ext>
              </a:extLst>
            </p:cNvPr>
            <p:cNvSpPr/>
            <p:nvPr/>
          </p:nvSpPr>
          <p:spPr>
            <a:xfrm>
              <a:off x="229039" y="1844824"/>
              <a:ext cx="850685" cy="288032"/>
            </a:xfrm>
            <a:prstGeom prst="roundRect">
              <a:avLst>
                <a:gd name="adj" fmla="val 50000"/>
              </a:avLst>
            </a:prstGeom>
            <a:solidFill>
              <a:srgbClr val="1368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400" b="1">
                  <a:gradFill>
                    <a:gsLst>
                      <a:gs pos="0">
                        <a:prstClr val="white"/>
                      </a:gs>
                      <a:gs pos="50000">
                        <a:prstClr val="white"/>
                      </a:gs>
                    </a:gsLst>
                    <a:lin ang="5400000" scaled="0"/>
                  </a:gradFill>
                  <a:latin typeface="나눔바른고딕" panose="020B0603020101020101" pitchFamily="50" charset="-127"/>
                  <a:ea typeface="나눔바른고딕" panose="020B0603020101020101" pitchFamily="50" charset="-127"/>
                </a:rPr>
                <a:t>신청방법</a:t>
              </a:r>
              <a:endParaRPr lang="ko-KR" altLang="en-US" sz="1400" b="1" dirty="0">
                <a:gradFill>
                  <a:gsLst>
                    <a:gs pos="0">
                      <a:prstClr val="white"/>
                    </a:gs>
                    <a:gs pos="50000">
                      <a:prstClr val="white"/>
                    </a:gs>
                  </a:gsLst>
                  <a:lin ang="5400000" scaled="0"/>
                </a:gradFill>
                <a:latin typeface="나눔바른고딕" panose="020B0603020101020101" pitchFamily="50" charset="-127"/>
                <a:ea typeface="나눔바른고딕" panose="020B0603020101020101" pitchFamily="50" charset="-127"/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26580692-2170-492B-9F42-0C9B96276C55}"/>
              </a:ext>
            </a:extLst>
          </p:cNvPr>
          <p:cNvSpPr txBox="1"/>
          <p:nvPr/>
        </p:nvSpPr>
        <p:spPr>
          <a:xfrm>
            <a:off x="799316" y="7301464"/>
            <a:ext cx="5356958" cy="62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127000" indent="-457200" algn="l" fontAlgn="base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∙ 병무청 누리집</a:t>
            </a:r>
            <a:r>
              <a:rPr lang="en-US" altLang="ko-KR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→ </a:t>
            </a: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민원신청 → 병역판정검사 → 「</a:t>
            </a:r>
            <a:r>
              <a:rPr lang="en-US" altLang="ko-KR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20</a:t>
            </a: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세 검사 후 입영」 신청</a:t>
            </a:r>
          </a:p>
          <a:p>
            <a:pPr marL="457200" marR="127000" indent="-457200" algn="l" fontAlgn="base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∙ 병무청 앱에서도 간편 신청 가능</a:t>
            </a:r>
            <a:endParaRPr lang="ko-KR" altLang="en-US" sz="1600" kern="0" spc="0">
              <a:solidFill>
                <a:srgbClr val="000000"/>
              </a:solidFill>
              <a:effectLst/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93F45C-4B07-489E-B0C2-E8EF7DA1A926}"/>
              </a:ext>
            </a:extLst>
          </p:cNvPr>
          <p:cNvSpPr txBox="1"/>
          <p:nvPr/>
        </p:nvSpPr>
        <p:spPr>
          <a:xfrm>
            <a:off x="692674" y="8744236"/>
            <a:ext cx="546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gradFill>
                  <a:gsLst>
                    <a:gs pos="0">
                      <a:prstClr val="white"/>
                    </a:gs>
                    <a:gs pos="50000">
                      <a:prstClr val="white"/>
                    </a:gs>
                  </a:gsLst>
                  <a:lin ang="5400000" scaled="0"/>
                </a:gra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지역 농산물 활용 수익모델 성공사례</a:t>
            </a:r>
            <a:r>
              <a:rPr lang="en-US" altLang="ko-KR" sz="1200" b="1" dirty="0">
                <a:gradFill>
                  <a:gsLst>
                    <a:gs pos="0">
                      <a:prstClr val="white"/>
                    </a:gs>
                    <a:gs pos="50000">
                      <a:prstClr val="white"/>
                    </a:gs>
                  </a:gsLst>
                  <a:lin ang="5400000" scaled="0"/>
                </a:gra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(</a:t>
            </a:r>
            <a:r>
              <a:rPr lang="ko-KR" altLang="en-US" sz="1200" b="1" dirty="0">
                <a:gradFill>
                  <a:gsLst>
                    <a:gs pos="0">
                      <a:prstClr val="white"/>
                    </a:gs>
                    <a:gs pos="50000">
                      <a:prstClr val="white"/>
                    </a:gs>
                  </a:gsLst>
                  <a:lin ang="5400000" scaled="0"/>
                </a:gra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홍천</a:t>
            </a:r>
            <a:r>
              <a:rPr lang="en-US" altLang="ko-KR" sz="1200" b="1" dirty="0">
                <a:gradFill>
                  <a:gsLst>
                    <a:gs pos="0">
                      <a:prstClr val="white"/>
                    </a:gs>
                    <a:gs pos="50000">
                      <a:prstClr val="white"/>
                    </a:gs>
                  </a:gsLst>
                  <a:lin ang="5400000" scaled="0"/>
                </a:gra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)</a:t>
            </a:r>
            <a:endParaRPr lang="ko-KR" altLang="en-US" sz="1200" b="1" dirty="0">
              <a:gradFill>
                <a:gsLst>
                  <a:gs pos="0">
                    <a:prstClr val="white"/>
                  </a:gs>
                  <a:gs pos="50000">
                    <a:prstClr val="white"/>
                  </a:gs>
                </a:gsLst>
                <a:lin ang="5400000" scaled="0"/>
              </a:gra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grpSp>
        <p:nvGrpSpPr>
          <p:cNvPr id="21" name="그룹 20">
            <a:extLst>
              <a:ext uri="{FF2B5EF4-FFF2-40B4-BE49-F238E27FC236}">
                <a16:creationId xmlns:a16="http://schemas.microsoft.com/office/drawing/2014/main" id="{981E7300-FFDB-48AE-AAD0-90ABC9F21E9E}"/>
              </a:ext>
            </a:extLst>
          </p:cNvPr>
          <p:cNvGrpSpPr/>
          <p:nvPr/>
        </p:nvGrpSpPr>
        <p:grpSpPr>
          <a:xfrm>
            <a:off x="687519" y="8131007"/>
            <a:ext cx="5509560" cy="447024"/>
            <a:chOff x="229039" y="1844824"/>
            <a:chExt cx="2830793" cy="288032"/>
          </a:xfrm>
        </p:grpSpPr>
        <p:cxnSp>
          <p:nvCxnSpPr>
            <p:cNvPr id="22" name="직선 연결선 21">
              <a:extLst>
                <a:ext uri="{FF2B5EF4-FFF2-40B4-BE49-F238E27FC236}">
                  <a16:creationId xmlns:a16="http://schemas.microsoft.com/office/drawing/2014/main" id="{E9CEF397-76B6-47D3-80AB-025D64E2F32D}"/>
                </a:ext>
              </a:extLst>
            </p:cNvPr>
            <p:cNvCxnSpPr/>
            <p:nvPr/>
          </p:nvCxnSpPr>
          <p:spPr>
            <a:xfrm>
              <a:off x="702596" y="1988840"/>
              <a:ext cx="2357236" cy="0"/>
            </a:xfrm>
            <a:prstGeom prst="line">
              <a:avLst/>
            </a:prstGeom>
            <a:ln w="3175">
              <a:solidFill>
                <a:srgbClr val="13687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모서리가 둥근 직사각형 22">
              <a:extLst>
                <a:ext uri="{FF2B5EF4-FFF2-40B4-BE49-F238E27FC236}">
                  <a16:creationId xmlns:a16="http://schemas.microsoft.com/office/drawing/2014/main" id="{541B59F4-9E46-49E7-BE6B-C113B1014B2C}"/>
                </a:ext>
              </a:extLst>
            </p:cNvPr>
            <p:cNvSpPr/>
            <p:nvPr/>
          </p:nvSpPr>
          <p:spPr>
            <a:xfrm>
              <a:off x="229039" y="1844824"/>
              <a:ext cx="889836" cy="288032"/>
            </a:xfrm>
            <a:prstGeom prst="roundRect">
              <a:avLst>
                <a:gd name="adj" fmla="val 50000"/>
              </a:avLst>
            </a:prstGeom>
            <a:solidFill>
              <a:srgbClr val="1368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400" b="1">
                  <a:gradFill>
                    <a:gsLst>
                      <a:gs pos="0">
                        <a:prstClr val="white"/>
                      </a:gs>
                      <a:gs pos="50000">
                        <a:prstClr val="white"/>
                      </a:gs>
                    </a:gsLst>
                    <a:lin ang="5400000" scaled="0"/>
                  </a:gradFill>
                  <a:latin typeface="나눔바른고딕" panose="020B0603020101020101" pitchFamily="50" charset="-127"/>
                  <a:ea typeface="나눔바른고딕" panose="020B0603020101020101" pitchFamily="50" charset="-127"/>
                </a:rPr>
                <a:t>자세한 내용 보기</a:t>
              </a:r>
              <a:endParaRPr lang="ko-KR" altLang="en-US" sz="1400" b="1" dirty="0">
                <a:gradFill>
                  <a:gsLst>
                    <a:gs pos="0">
                      <a:prstClr val="white"/>
                    </a:gs>
                    <a:gs pos="50000">
                      <a:prstClr val="white"/>
                    </a:gs>
                  </a:gsLst>
                  <a:lin ang="5400000" scaled="0"/>
                </a:gradFill>
                <a:latin typeface="나눔바른고딕" panose="020B0603020101020101" pitchFamily="50" charset="-127"/>
                <a:ea typeface="나눔바른고딕" panose="020B0603020101020101" pitchFamily="50" charset="-127"/>
              </a:endParaRP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8A8561BD-FB79-466B-BA79-E9CC513C12DB}"/>
              </a:ext>
            </a:extLst>
          </p:cNvPr>
          <p:cNvSpPr txBox="1"/>
          <p:nvPr/>
        </p:nvSpPr>
        <p:spPr>
          <a:xfrm>
            <a:off x="799316" y="8682589"/>
            <a:ext cx="5356958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127000" indent="-457200" algn="l" fontAlgn="base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∙ 병무청 누리집 </a:t>
            </a:r>
            <a:r>
              <a:rPr lang="en-US" altLang="ko-KR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: www.mma.go.kr</a:t>
            </a:r>
            <a:endParaRPr lang="ko-KR" altLang="en-US" sz="1200" kern="0" spc="0">
              <a:solidFill>
                <a:srgbClr val="000000"/>
              </a:solidFill>
              <a:effectLst/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  <a:p>
            <a:pPr marL="457200" marR="127000" indent="-457200" algn="l" fontAlgn="base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 ☎ </a:t>
            </a:r>
            <a:r>
              <a:rPr lang="en-US" altLang="ko-KR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병무민원상담소 </a:t>
            </a:r>
            <a:r>
              <a:rPr lang="en-US" altLang="ko-KR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1588-9090</a:t>
            </a:r>
            <a:endParaRPr lang="ko-KR" altLang="en-US" sz="1800" kern="0" spc="0">
              <a:solidFill>
                <a:srgbClr val="000000"/>
              </a:solidFill>
              <a:effectLst/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grpSp>
        <p:nvGrpSpPr>
          <p:cNvPr id="33" name="그룹 32">
            <a:extLst>
              <a:ext uri="{FF2B5EF4-FFF2-40B4-BE49-F238E27FC236}">
                <a16:creationId xmlns:a16="http://schemas.microsoft.com/office/drawing/2014/main" id="{9B4CE53B-3A3E-435C-8A17-567401760F98}"/>
              </a:ext>
            </a:extLst>
          </p:cNvPr>
          <p:cNvGrpSpPr/>
          <p:nvPr/>
        </p:nvGrpSpPr>
        <p:grpSpPr>
          <a:xfrm>
            <a:off x="1106190" y="2048817"/>
            <a:ext cx="751238" cy="740038"/>
            <a:chOff x="5283652" y="3652087"/>
            <a:chExt cx="1125158" cy="1267224"/>
          </a:xfrm>
        </p:grpSpPr>
        <p:sp>
          <p:nvSpPr>
            <p:cNvPr id="34" name="타원 33">
              <a:extLst>
                <a:ext uri="{FF2B5EF4-FFF2-40B4-BE49-F238E27FC236}">
                  <a16:creationId xmlns:a16="http://schemas.microsoft.com/office/drawing/2014/main" id="{B8628AA4-970F-4988-B442-10320CB81407}"/>
                </a:ext>
              </a:extLst>
            </p:cNvPr>
            <p:cNvSpPr/>
            <p:nvPr/>
          </p:nvSpPr>
          <p:spPr>
            <a:xfrm>
              <a:off x="5477069" y="3726734"/>
              <a:ext cx="618931" cy="63361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35" name="그림 34">
              <a:extLst>
                <a:ext uri="{FF2B5EF4-FFF2-40B4-BE49-F238E27FC236}">
                  <a16:creationId xmlns:a16="http://schemas.microsoft.com/office/drawing/2014/main" id="{1CBD4F0B-243C-415E-B1A8-D7DEC4E07B7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8655" l="0" r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5283652" y="3652087"/>
              <a:ext cx="1125158" cy="1267224"/>
            </a:xfrm>
            <a:prstGeom prst="rect">
              <a:avLst/>
            </a:prstGeom>
          </p:spPr>
        </p:pic>
      </p:grpSp>
      <p:sp>
        <p:nvSpPr>
          <p:cNvPr id="36" name="사각형: 둥근 모서리 35">
            <a:extLst>
              <a:ext uri="{FF2B5EF4-FFF2-40B4-BE49-F238E27FC236}">
                <a16:creationId xmlns:a16="http://schemas.microsoft.com/office/drawing/2014/main" id="{B57855FF-3E8B-4BDB-806B-412EDEF1EFEE}"/>
              </a:ext>
            </a:extLst>
          </p:cNvPr>
          <p:cNvSpPr/>
          <p:nvPr/>
        </p:nvSpPr>
        <p:spPr>
          <a:xfrm>
            <a:off x="1962203" y="2093626"/>
            <a:ext cx="3581400" cy="690107"/>
          </a:xfrm>
          <a:prstGeom prst="roundRect">
            <a:avLst>
              <a:gd name="adj" fmla="val 6063"/>
            </a:avLst>
          </a:prstGeom>
          <a:solidFill>
            <a:schemeClr val="bg1"/>
          </a:solidFill>
          <a:ln>
            <a:noFill/>
          </a:ln>
          <a:effectLst>
            <a:outerShdw dist="38100" dir="108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E2E30AC-5094-4132-B10E-80996F99ABFD}"/>
              </a:ext>
            </a:extLst>
          </p:cNvPr>
          <p:cNvSpPr txBox="1"/>
          <p:nvPr/>
        </p:nvSpPr>
        <p:spPr>
          <a:xfrm>
            <a:off x="2066044" y="2183442"/>
            <a:ext cx="3477559" cy="215444"/>
          </a:xfrm>
          <a:prstGeom prst="rect">
            <a:avLst/>
          </a:prstGeom>
          <a:noFill/>
        </p:spPr>
        <p:txBody>
          <a:bodyPr wrap="square" lIns="0" tIns="0" rIns="0" bIns="0" anchor="ctr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-50" normalizeH="0" baseline="0" noProof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20</a:t>
            </a:r>
            <a:r>
              <a:rPr kumimoji="0" lang="ko-KR" altLang="en-US" sz="1400" b="0" i="0" u="none" strike="noStrike" kern="1200" cap="none" spc="-50" normalizeH="0" baseline="0" noProof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세 검사           으로 바로           하는 슬기로운 선택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BB6DC61-D4A4-4CBB-8B67-3C88A95FC375}"/>
              </a:ext>
            </a:extLst>
          </p:cNvPr>
          <p:cNvSpPr txBox="1"/>
          <p:nvPr/>
        </p:nvSpPr>
        <p:spPr>
          <a:xfrm rot="20784702">
            <a:off x="2706222" y="2132513"/>
            <a:ext cx="5048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>
                <a:highlight>
                  <a:srgbClr val="00FF00"/>
                </a:highligh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한번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0E1702E-BA24-4FE3-827A-446D62CEC001}"/>
              </a:ext>
            </a:extLst>
          </p:cNvPr>
          <p:cNvSpPr txBox="1"/>
          <p:nvPr/>
        </p:nvSpPr>
        <p:spPr>
          <a:xfrm rot="20784702">
            <a:off x="3706347" y="2122988"/>
            <a:ext cx="5048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>
                <a:highlight>
                  <a:srgbClr val="00FF00"/>
                </a:highligh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입영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5525CB5-BC8F-482F-934C-07DA686FAC44}"/>
              </a:ext>
            </a:extLst>
          </p:cNvPr>
          <p:cNvSpPr txBox="1"/>
          <p:nvPr/>
        </p:nvSpPr>
        <p:spPr>
          <a:xfrm>
            <a:off x="2057453" y="2447256"/>
            <a:ext cx="3590925" cy="307777"/>
          </a:xfrm>
          <a:prstGeom prst="rect">
            <a:avLst/>
          </a:prstGeom>
          <a:noFill/>
        </p:spPr>
        <p:txBody>
          <a:bodyPr wrap="square" lIns="0" tIns="0" rIns="0" bIns="0" anchor="ctr">
            <a:spAutoFit/>
          </a:bodyPr>
          <a:lstStyle/>
          <a:p>
            <a:pPr>
              <a:defRPr/>
            </a:pPr>
            <a:r>
              <a:rPr lang="en-US" altLang="ko-KR" sz="2000" spc="-49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167792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『20</a:t>
            </a:r>
            <a:r>
              <a:rPr lang="ko-KR" altLang="en-US" sz="2000" spc="-49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167792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세 검사 후 입영 </a:t>
            </a:r>
            <a:r>
              <a:rPr lang="en-US" altLang="ko-KR" sz="2000" spc="-49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167792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』 </a:t>
            </a:r>
            <a:r>
              <a:rPr lang="ko-KR" altLang="en-US" sz="2000" spc="-49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167792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제도 </a:t>
            </a:r>
            <a:endParaRPr lang="en-US" altLang="ko-KR" sz="2000" spc="-49">
              <a:ln>
                <a:solidFill>
                  <a:prstClr val="white">
                    <a:alpha val="0"/>
                  </a:prstClr>
                </a:solidFill>
              </a:ln>
              <a:solidFill>
                <a:srgbClr val="167792"/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C5F9AC0-2DA1-47ED-A979-D25F87742921}"/>
              </a:ext>
            </a:extLst>
          </p:cNvPr>
          <p:cNvSpPr txBox="1"/>
          <p:nvPr/>
        </p:nvSpPr>
        <p:spPr>
          <a:xfrm>
            <a:off x="905623" y="6167905"/>
            <a:ext cx="4089919" cy="252633"/>
          </a:xfrm>
          <a:prstGeom prst="rect">
            <a:avLst/>
          </a:prstGeom>
          <a:noFill/>
        </p:spPr>
        <p:txBody>
          <a:bodyPr wrap="square" lIns="0" tIns="0" rIns="0" bIns="0" anchor="ctr">
            <a:spAutoFit/>
          </a:bodyPr>
          <a:lstStyle/>
          <a:p>
            <a:pPr marL="457200" marR="127000" indent="-457200" algn="l" fontAlgn="base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✔ </a:t>
            </a:r>
            <a:r>
              <a:rPr lang="en-US" altLang="ko-KR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2024</a:t>
            </a: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년 </a:t>
            </a:r>
            <a:r>
              <a:rPr lang="en-US" altLang="ko-KR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12</a:t>
            </a: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월 </a:t>
            </a:r>
            <a:r>
              <a:rPr lang="en-US" altLang="ko-KR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27</a:t>
            </a: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일</a:t>
            </a:r>
            <a:r>
              <a:rPr lang="en-US" altLang="ko-KR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(</a:t>
            </a: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금</a:t>
            </a:r>
            <a:r>
              <a:rPr lang="en-US" altLang="ko-KR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) ~ 2025</a:t>
            </a: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년 </a:t>
            </a:r>
            <a:r>
              <a:rPr lang="en-US" altLang="ko-KR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9</a:t>
            </a: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월 </a:t>
            </a:r>
            <a:r>
              <a:rPr lang="en-US" altLang="ko-KR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30</a:t>
            </a: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일</a:t>
            </a:r>
            <a:r>
              <a:rPr lang="en-US" altLang="ko-KR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(</a:t>
            </a:r>
            <a:r>
              <a:rPr lang="ko-KR" altLang="en-US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화</a:t>
            </a:r>
            <a:r>
              <a:rPr lang="en-US" altLang="ko-KR" sz="1200" kern="0" spc="0">
                <a:solidFill>
                  <a:srgbClr val="000000"/>
                </a:solidFill>
                <a:effectLst/>
                <a:latin typeface="나눔바른고딕" panose="020B0603020101020101" pitchFamily="50" charset="-127"/>
                <a:ea typeface="나눔바른고딕" panose="020B0603020101020101" pitchFamily="50" charset="-127"/>
              </a:rPr>
              <a:t>)</a:t>
            </a:r>
            <a:endParaRPr lang="ko-KR" altLang="en-US" sz="1200" kern="0" spc="0">
              <a:solidFill>
                <a:srgbClr val="000000"/>
              </a:solidFill>
              <a:effectLst/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cxnSp>
        <p:nvCxnSpPr>
          <p:cNvPr id="45" name="직선 연결선 44">
            <a:extLst>
              <a:ext uri="{FF2B5EF4-FFF2-40B4-BE49-F238E27FC236}">
                <a16:creationId xmlns:a16="http://schemas.microsoft.com/office/drawing/2014/main" id="{19CE1565-8D67-4EFD-8DF6-72A63D2FB4D6}"/>
              </a:ext>
            </a:extLst>
          </p:cNvPr>
          <p:cNvCxnSpPr/>
          <p:nvPr/>
        </p:nvCxnSpPr>
        <p:spPr>
          <a:xfrm>
            <a:off x="1600948" y="5771875"/>
            <a:ext cx="4587878" cy="0"/>
          </a:xfrm>
          <a:prstGeom prst="line">
            <a:avLst/>
          </a:prstGeom>
          <a:ln w="3175">
            <a:solidFill>
              <a:srgbClr val="1368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모서리가 둥근 직사각형 22">
            <a:extLst>
              <a:ext uri="{FF2B5EF4-FFF2-40B4-BE49-F238E27FC236}">
                <a16:creationId xmlns:a16="http://schemas.microsoft.com/office/drawing/2014/main" id="{9EB2E48E-DBC5-438C-8AF5-3B9F267F3839}"/>
              </a:ext>
            </a:extLst>
          </p:cNvPr>
          <p:cNvSpPr/>
          <p:nvPr/>
        </p:nvSpPr>
        <p:spPr>
          <a:xfrm>
            <a:off x="687518" y="5559257"/>
            <a:ext cx="1655685" cy="447024"/>
          </a:xfrm>
          <a:prstGeom prst="roundRect">
            <a:avLst>
              <a:gd name="adj" fmla="val 50000"/>
            </a:avLst>
          </a:prstGeom>
          <a:solidFill>
            <a:srgbClr val="1368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>
                <a:gradFill>
                  <a:gsLst>
                    <a:gs pos="0">
                      <a:prstClr val="white"/>
                    </a:gs>
                    <a:gs pos="50000">
                      <a:prstClr val="white"/>
                    </a:gs>
                  </a:gsLst>
                  <a:lin ang="5400000" scaled="0"/>
                </a:gra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신청기간</a:t>
            </a:r>
            <a:endParaRPr lang="ko-KR" altLang="en-US" sz="1400" kern="0" spc="0">
              <a:solidFill>
                <a:schemeClr val="bg1"/>
              </a:solidFill>
              <a:effectLst/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5158410-8311-4353-BEDA-82700B1B257A}"/>
              </a:ext>
            </a:extLst>
          </p:cNvPr>
          <p:cNvSpPr txBox="1"/>
          <p:nvPr/>
        </p:nvSpPr>
        <p:spPr>
          <a:xfrm>
            <a:off x="534821" y="1355101"/>
            <a:ext cx="5232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□ </a:t>
            </a:r>
            <a:r>
              <a:rPr lang="ko-KR" altLang="en-US" sz="1400"/>
              <a:t>대학교 홍보자료</a:t>
            </a:r>
            <a:r>
              <a:rPr lang="en-US" altLang="ko-KR" sz="1400"/>
              <a:t>(</a:t>
            </a:r>
            <a:r>
              <a:rPr lang="ko-KR" altLang="en-US" sz="1400"/>
              <a:t>대학교 </a:t>
            </a:r>
            <a:r>
              <a:rPr lang="en-US" altLang="ko-KR" sz="1400"/>
              <a:t>SNS </a:t>
            </a:r>
            <a:r>
              <a:rPr lang="ko-KR" altLang="en-US" sz="1400"/>
              <a:t>게시글 템플릿</a:t>
            </a:r>
            <a:r>
              <a:rPr lang="en-US" altLang="ko-KR" sz="1400"/>
              <a:t>)</a:t>
            </a:r>
            <a:endParaRPr lang="ko-KR" altLang="en-US" sz="1400"/>
          </a:p>
        </p:txBody>
      </p:sp>
    </p:spTree>
    <p:extLst>
      <p:ext uri="{BB962C8B-B14F-4D97-AF65-F5344CB8AC3E}">
        <p14:creationId xmlns:p14="http://schemas.microsoft.com/office/powerpoint/2010/main" val="21013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</TotalTime>
  <Words>409</Words>
  <Application>Microsoft Office PowerPoint</Application>
  <PresentationFormat>와이드스크린</PresentationFormat>
  <Paragraphs>48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8" baseType="lpstr">
      <vt:lpstr>나눔바른고딕</vt:lpstr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</dc:creator>
  <cp:lastModifiedBy>1</cp:lastModifiedBy>
  <cp:revision>17</cp:revision>
  <dcterms:created xsi:type="dcterms:W3CDTF">2025-03-06T00:08:33Z</dcterms:created>
  <dcterms:modified xsi:type="dcterms:W3CDTF">2025-04-01T00:51:29Z</dcterms:modified>
</cp:coreProperties>
</file>